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0" r:id="rId2"/>
    <p:sldId id="353" r:id="rId3"/>
    <p:sldId id="347" r:id="rId4"/>
    <p:sldId id="256" r:id="rId5"/>
    <p:sldId id="257" r:id="rId6"/>
    <p:sldId id="259" r:id="rId7"/>
    <p:sldId id="261" r:id="rId8"/>
    <p:sldId id="262" r:id="rId9"/>
    <p:sldId id="263" r:id="rId10"/>
    <p:sldId id="264" r:id="rId11"/>
    <p:sldId id="348" r:id="rId12"/>
    <p:sldId id="350" r:id="rId13"/>
    <p:sldId id="351" r:id="rId14"/>
    <p:sldId id="349" r:id="rId15"/>
    <p:sldId id="352" r:id="rId16"/>
    <p:sldId id="265" r:id="rId17"/>
    <p:sldId id="34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79" autoAdjust="0"/>
    <p:restoredTop sz="94660"/>
  </p:normalViewPr>
  <p:slideViewPr>
    <p:cSldViewPr snapToGrid="0">
      <p:cViewPr varScale="1">
        <p:scale>
          <a:sx n="77" d="100"/>
          <a:sy n="77" d="100"/>
        </p:scale>
        <p:origin x="2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93A558-C8BC-42C5-9E4E-C1EF379F8D08}" type="doc">
      <dgm:prSet loTypeId="urn:microsoft.com/office/officeart/2005/8/layout/vList2" loCatId="list" qsTypeId="urn:microsoft.com/office/officeart/2005/8/quickstyle/simple5" qsCatId="simple" csTypeId="urn:microsoft.com/office/officeart/2005/8/colors/colorful1" csCatId="colorful"/>
      <dgm:spPr/>
      <dgm:t>
        <a:bodyPr/>
        <a:lstStyle/>
        <a:p>
          <a:endParaRPr lang="en-US"/>
        </a:p>
      </dgm:t>
    </dgm:pt>
    <dgm:pt modelId="{68E3E09C-FDD3-4988-B7C2-B135E32E4304}">
      <dgm:prSet custT="1"/>
      <dgm:spPr/>
      <dgm:t>
        <a:bodyPr/>
        <a:lstStyle/>
        <a:p>
          <a:r>
            <a:rPr lang="en-US" sz="1600" dirty="0"/>
            <a:t>Three districts that were majority Black are now a plurality Black.</a:t>
          </a:r>
        </a:p>
      </dgm:t>
    </dgm:pt>
    <dgm:pt modelId="{622C8C5C-4D62-48C6-A4BC-B21BBA07445E}" type="parTrans" cxnId="{277301CB-FCE1-411F-B37C-F031D835F92E}">
      <dgm:prSet/>
      <dgm:spPr/>
      <dgm:t>
        <a:bodyPr/>
        <a:lstStyle/>
        <a:p>
          <a:endParaRPr lang="en-US"/>
        </a:p>
      </dgm:t>
    </dgm:pt>
    <dgm:pt modelId="{46F3A288-DFFC-4E2B-BD5A-8CDB753E22ED}" type="sibTrans" cxnId="{277301CB-FCE1-411F-B37C-F031D835F92E}">
      <dgm:prSet/>
      <dgm:spPr/>
      <dgm:t>
        <a:bodyPr/>
        <a:lstStyle/>
        <a:p>
          <a:endParaRPr lang="en-US"/>
        </a:p>
      </dgm:t>
    </dgm:pt>
    <dgm:pt modelId="{C503D0CC-E0C0-49B2-BC0A-52494BD8C375}">
      <dgm:prSet custT="1"/>
      <dgm:spPr/>
      <dgm:t>
        <a:bodyPr/>
        <a:lstStyle/>
        <a:p>
          <a:r>
            <a:rPr lang="en-US" sz="1600" dirty="0"/>
            <a:t>The Latino population in these districts have outpaced the growth of the districts overall</a:t>
          </a:r>
        </a:p>
      </dgm:t>
    </dgm:pt>
    <dgm:pt modelId="{4B9D46CE-2EB4-4235-9F8F-0B7AF0B022A8}" type="parTrans" cxnId="{55E4F2C9-03B2-448F-8227-5B0938708DB9}">
      <dgm:prSet/>
      <dgm:spPr/>
      <dgm:t>
        <a:bodyPr/>
        <a:lstStyle/>
        <a:p>
          <a:endParaRPr lang="en-US"/>
        </a:p>
      </dgm:t>
    </dgm:pt>
    <dgm:pt modelId="{5B72E19C-8AD6-4BCD-8DEB-573E18731AAA}" type="sibTrans" cxnId="{55E4F2C9-03B2-448F-8227-5B0938708DB9}">
      <dgm:prSet/>
      <dgm:spPr/>
      <dgm:t>
        <a:bodyPr/>
        <a:lstStyle/>
        <a:p>
          <a:endParaRPr lang="en-US"/>
        </a:p>
      </dgm:t>
    </dgm:pt>
    <dgm:pt modelId="{4333E270-E344-4BE4-A7F6-BA94132350D1}">
      <dgm:prSet custT="1"/>
      <dgm:spPr/>
      <dgm:t>
        <a:bodyPr/>
        <a:lstStyle/>
        <a:p>
          <a:r>
            <a:rPr lang="en-US" sz="1600" dirty="0"/>
            <a:t>While the Asian population growth has also grown at a faster rate than the districts, Asians still do not have sufficient population to have a majority or plurality in any district</a:t>
          </a:r>
        </a:p>
      </dgm:t>
    </dgm:pt>
    <dgm:pt modelId="{E1743E8D-6F2B-4FD3-89D7-B54B16BC9D53}" type="parTrans" cxnId="{2C3462CF-441F-41A7-8E48-6E944F7CC1D1}">
      <dgm:prSet/>
      <dgm:spPr/>
      <dgm:t>
        <a:bodyPr/>
        <a:lstStyle/>
        <a:p>
          <a:endParaRPr lang="en-US"/>
        </a:p>
      </dgm:t>
    </dgm:pt>
    <dgm:pt modelId="{BAF469FB-73F3-48ED-AC5F-C3AD362DBACF}" type="sibTrans" cxnId="{2C3462CF-441F-41A7-8E48-6E944F7CC1D1}">
      <dgm:prSet/>
      <dgm:spPr/>
      <dgm:t>
        <a:bodyPr/>
        <a:lstStyle/>
        <a:p>
          <a:endParaRPr lang="en-US"/>
        </a:p>
      </dgm:t>
    </dgm:pt>
    <dgm:pt modelId="{B1522DC4-737F-4E54-9AC2-15AE86529EB1}">
      <dgm:prSet custT="1"/>
      <dgm:spPr/>
      <dgm:t>
        <a:bodyPr/>
        <a:lstStyle/>
        <a:p>
          <a:r>
            <a:rPr lang="en-US" sz="1600" dirty="0"/>
            <a:t>The White population is increasing, and allows Whites to have significant influence </a:t>
          </a:r>
        </a:p>
      </dgm:t>
    </dgm:pt>
    <dgm:pt modelId="{BA04AC69-717B-465C-8D40-E0D866471334}" type="parTrans" cxnId="{249D9A14-AB43-4DF8-8AF2-87F650970611}">
      <dgm:prSet/>
      <dgm:spPr/>
      <dgm:t>
        <a:bodyPr/>
        <a:lstStyle/>
        <a:p>
          <a:endParaRPr lang="en-US"/>
        </a:p>
      </dgm:t>
    </dgm:pt>
    <dgm:pt modelId="{624EA1F0-F02E-4D53-839F-1BDF699CC583}" type="sibTrans" cxnId="{249D9A14-AB43-4DF8-8AF2-87F650970611}">
      <dgm:prSet/>
      <dgm:spPr/>
      <dgm:t>
        <a:bodyPr/>
        <a:lstStyle/>
        <a:p>
          <a:endParaRPr lang="en-US"/>
        </a:p>
      </dgm:t>
    </dgm:pt>
    <dgm:pt modelId="{7836A31F-C0AF-423C-AB15-0E8EB42857F1}" type="pres">
      <dgm:prSet presAssocID="{A093A558-C8BC-42C5-9E4E-C1EF379F8D08}" presName="linear" presStyleCnt="0">
        <dgm:presLayoutVars>
          <dgm:animLvl val="lvl"/>
          <dgm:resizeHandles val="exact"/>
        </dgm:presLayoutVars>
      </dgm:prSet>
      <dgm:spPr/>
    </dgm:pt>
    <dgm:pt modelId="{3A588AED-FE04-4803-A85D-227542D46B22}" type="pres">
      <dgm:prSet presAssocID="{68E3E09C-FDD3-4988-B7C2-B135E32E4304}" presName="parentText" presStyleLbl="node1" presStyleIdx="0" presStyleCnt="4">
        <dgm:presLayoutVars>
          <dgm:chMax val="0"/>
          <dgm:bulletEnabled val="1"/>
        </dgm:presLayoutVars>
      </dgm:prSet>
      <dgm:spPr/>
    </dgm:pt>
    <dgm:pt modelId="{C83A581F-4113-47E5-809E-C5515D03D6BB}" type="pres">
      <dgm:prSet presAssocID="{46F3A288-DFFC-4E2B-BD5A-8CDB753E22ED}" presName="spacer" presStyleCnt="0"/>
      <dgm:spPr/>
    </dgm:pt>
    <dgm:pt modelId="{C5A0AB6E-C060-43B2-9063-82B4C060305E}" type="pres">
      <dgm:prSet presAssocID="{C503D0CC-E0C0-49B2-BC0A-52494BD8C375}" presName="parentText" presStyleLbl="node1" presStyleIdx="1" presStyleCnt="4">
        <dgm:presLayoutVars>
          <dgm:chMax val="0"/>
          <dgm:bulletEnabled val="1"/>
        </dgm:presLayoutVars>
      </dgm:prSet>
      <dgm:spPr/>
    </dgm:pt>
    <dgm:pt modelId="{1622E849-6D91-40E9-AFEF-A402A93A51C9}" type="pres">
      <dgm:prSet presAssocID="{5B72E19C-8AD6-4BCD-8DEB-573E18731AAA}" presName="spacer" presStyleCnt="0"/>
      <dgm:spPr/>
    </dgm:pt>
    <dgm:pt modelId="{79A60E2B-2DC9-49C7-9362-BF20206AB119}" type="pres">
      <dgm:prSet presAssocID="{4333E270-E344-4BE4-A7F6-BA94132350D1}" presName="parentText" presStyleLbl="node1" presStyleIdx="2" presStyleCnt="4">
        <dgm:presLayoutVars>
          <dgm:chMax val="0"/>
          <dgm:bulletEnabled val="1"/>
        </dgm:presLayoutVars>
      </dgm:prSet>
      <dgm:spPr/>
    </dgm:pt>
    <dgm:pt modelId="{6CDBD292-A3A7-4DF2-AE9F-66781DF94772}" type="pres">
      <dgm:prSet presAssocID="{BAF469FB-73F3-48ED-AC5F-C3AD362DBACF}" presName="spacer" presStyleCnt="0"/>
      <dgm:spPr/>
    </dgm:pt>
    <dgm:pt modelId="{4308F9E7-1CF6-4ACF-87D9-86F466570B16}" type="pres">
      <dgm:prSet presAssocID="{B1522DC4-737F-4E54-9AC2-15AE86529EB1}" presName="parentText" presStyleLbl="node1" presStyleIdx="3" presStyleCnt="4">
        <dgm:presLayoutVars>
          <dgm:chMax val="0"/>
          <dgm:bulletEnabled val="1"/>
        </dgm:presLayoutVars>
      </dgm:prSet>
      <dgm:spPr/>
    </dgm:pt>
  </dgm:ptLst>
  <dgm:cxnLst>
    <dgm:cxn modelId="{249D9A14-AB43-4DF8-8AF2-87F650970611}" srcId="{A093A558-C8BC-42C5-9E4E-C1EF379F8D08}" destId="{B1522DC4-737F-4E54-9AC2-15AE86529EB1}" srcOrd="3" destOrd="0" parTransId="{BA04AC69-717B-465C-8D40-E0D866471334}" sibTransId="{624EA1F0-F02E-4D53-839F-1BDF699CC583}"/>
    <dgm:cxn modelId="{A7A1ED41-30DC-4577-B598-0B9676B17702}" type="presOf" srcId="{4333E270-E344-4BE4-A7F6-BA94132350D1}" destId="{79A60E2B-2DC9-49C7-9362-BF20206AB119}" srcOrd="0" destOrd="0" presId="urn:microsoft.com/office/officeart/2005/8/layout/vList2"/>
    <dgm:cxn modelId="{A7137B8B-A2EA-4A9D-A8A9-42077555E1D0}" type="presOf" srcId="{B1522DC4-737F-4E54-9AC2-15AE86529EB1}" destId="{4308F9E7-1CF6-4ACF-87D9-86F466570B16}" srcOrd="0" destOrd="0" presId="urn:microsoft.com/office/officeart/2005/8/layout/vList2"/>
    <dgm:cxn modelId="{6DF62793-843D-4DEA-9102-AAE7A15AF8F2}" type="presOf" srcId="{68E3E09C-FDD3-4988-B7C2-B135E32E4304}" destId="{3A588AED-FE04-4803-A85D-227542D46B22}" srcOrd="0" destOrd="0" presId="urn:microsoft.com/office/officeart/2005/8/layout/vList2"/>
    <dgm:cxn modelId="{55E4F2C9-03B2-448F-8227-5B0938708DB9}" srcId="{A093A558-C8BC-42C5-9E4E-C1EF379F8D08}" destId="{C503D0CC-E0C0-49B2-BC0A-52494BD8C375}" srcOrd="1" destOrd="0" parTransId="{4B9D46CE-2EB4-4235-9F8F-0B7AF0B022A8}" sibTransId="{5B72E19C-8AD6-4BCD-8DEB-573E18731AAA}"/>
    <dgm:cxn modelId="{277301CB-FCE1-411F-B37C-F031D835F92E}" srcId="{A093A558-C8BC-42C5-9E4E-C1EF379F8D08}" destId="{68E3E09C-FDD3-4988-B7C2-B135E32E4304}" srcOrd="0" destOrd="0" parTransId="{622C8C5C-4D62-48C6-A4BC-B21BBA07445E}" sibTransId="{46F3A288-DFFC-4E2B-BD5A-8CDB753E22ED}"/>
    <dgm:cxn modelId="{2C3462CF-441F-41A7-8E48-6E944F7CC1D1}" srcId="{A093A558-C8BC-42C5-9E4E-C1EF379F8D08}" destId="{4333E270-E344-4BE4-A7F6-BA94132350D1}" srcOrd="2" destOrd="0" parTransId="{E1743E8D-6F2B-4FD3-89D7-B54B16BC9D53}" sibTransId="{BAF469FB-73F3-48ED-AC5F-C3AD362DBACF}"/>
    <dgm:cxn modelId="{F2069CD0-4C0C-4CA4-B2AE-03B97F274870}" type="presOf" srcId="{C503D0CC-E0C0-49B2-BC0A-52494BD8C375}" destId="{C5A0AB6E-C060-43B2-9063-82B4C060305E}" srcOrd="0" destOrd="0" presId="urn:microsoft.com/office/officeart/2005/8/layout/vList2"/>
    <dgm:cxn modelId="{DE6D7FDE-80D5-4B99-9B5C-D15E4D63CE5F}" type="presOf" srcId="{A093A558-C8BC-42C5-9E4E-C1EF379F8D08}" destId="{7836A31F-C0AF-423C-AB15-0E8EB42857F1}" srcOrd="0" destOrd="0" presId="urn:microsoft.com/office/officeart/2005/8/layout/vList2"/>
    <dgm:cxn modelId="{B303E84C-20F4-42E1-A785-F6FB83076A3C}" type="presParOf" srcId="{7836A31F-C0AF-423C-AB15-0E8EB42857F1}" destId="{3A588AED-FE04-4803-A85D-227542D46B22}" srcOrd="0" destOrd="0" presId="urn:microsoft.com/office/officeart/2005/8/layout/vList2"/>
    <dgm:cxn modelId="{DC66787C-76C3-4440-88AB-17DF41C615E5}" type="presParOf" srcId="{7836A31F-C0AF-423C-AB15-0E8EB42857F1}" destId="{C83A581F-4113-47E5-809E-C5515D03D6BB}" srcOrd="1" destOrd="0" presId="urn:microsoft.com/office/officeart/2005/8/layout/vList2"/>
    <dgm:cxn modelId="{5B3FEF71-F3C6-48E5-9D16-8EBE7FE216C9}" type="presParOf" srcId="{7836A31F-C0AF-423C-AB15-0E8EB42857F1}" destId="{C5A0AB6E-C060-43B2-9063-82B4C060305E}" srcOrd="2" destOrd="0" presId="urn:microsoft.com/office/officeart/2005/8/layout/vList2"/>
    <dgm:cxn modelId="{C563D8D5-5ECA-4197-B456-ED7F66702D24}" type="presParOf" srcId="{7836A31F-C0AF-423C-AB15-0E8EB42857F1}" destId="{1622E849-6D91-40E9-AFEF-A402A93A51C9}" srcOrd="3" destOrd="0" presId="urn:microsoft.com/office/officeart/2005/8/layout/vList2"/>
    <dgm:cxn modelId="{27E0C2CE-02E5-4477-AD60-F4CCBD9FF483}" type="presParOf" srcId="{7836A31F-C0AF-423C-AB15-0E8EB42857F1}" destId="{79A60E2B-2DC9-49C7-9362-BF20206AB119}" srcOrd="4" destOrd="0" presId="urn:microsoft.com/office/officeart/2005/8/layout/vList2"/>
    <dgm:cxn modelId="{89CB0793-15B3-4427-AA79-5017F8A176FB}" type="presParOf" srcId="{7836A31F-C0AF-423C-AB15-0E8EB42857F1}" destId="{6CDBD292-A3A7-4DF2-AE9F-66781DF94772}" srcOrd="5" destOrd="0" presId="urn:microsoft.com/office/officeart/2005/8/layout/vList2"/>
    <dgm:cxn modelId="{A8F12379-7783-4A03-A37F-B15CD5A6ABD8}" type="presParOf" srcId="{7836A31F-C0AF-423C-AB15-0E8EB42857F1}" destId="{4308F9E7-1CF6-4ACF-87D9-86F466570B1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34B4ED-6CB0-4A99-82B5-A972CC9A904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138DD14B-D505-4DF5-B7D9-4F96B4856BD0}">
      <dgm:prSet/>
      <dgm:spPr/>
      <dgm:t>
        <a:bodyPr/>
        <a:lstStyle/>
        <a:p>
          <a:r>
            <a:rPr lang="en-US"/>
            <a:t>If the boundaries remain the same, the districts will be drawn with a plurality of Blacks</a:t>
          </a:r>
        </a:p>
      </dgm:t>
    </dgm:pt>
    <dgm:pt modelId="{1000FE15-FF3A-468E-BA54-DDD6A40E864E}" type="parTrans" cxnId="{E1CBF2DA-79B3-4BB3-9ABC-3331240A0337}">
      <dgm:prSet/>
      <dgm:spPr/>
      <dgm:t>
        <a:bodyPr/>
        <a:lstStyle/>
        <a:p>
          <a:endParaRPr lang="en-US"/>
        </a:p>
      </dgm:t>
    </dgm:pt>
    <dgm:pt modelId="{1E6A98BF-0D36-4B56-B43F-A2852CF0D3AF}" type="sibTrans" cxnId="{E1CBF2DA-79B3-4BB3-9ABC-3331240A0337}">
      <dgm:prSet/>
      <dgm:spPr/>
      <dgm:t>
        <a:bodyPr/>
        <a:lstStyle/>
        <a:p>
          <a:endParaRPr lang="en-US"/>
        </a:p>
      </dgm:t>
    </dgm:pt>
    <dgm:pt modelId="{7D2C247D-6884-4D8E-AD32-AF72EE5C7F4B}">
      <dgm:prSet/>
      <dgm:spPr/>
      <dgm:t>
        <a:bodyPr/>
        <a:lstStyle/>
        <a:p>
          <a:r>
            <a:rPr lang="en-US" dirty="0"/>
            <a:t>There may or may not be enough Blacks to create one majority Black legislative district, where there were 3 before (2 legislative and one senate)</a:t>
          </a:r>
        </a:p>
      </dgm:t>
    </dgm:pt>
    <dgm:pt modelId="{61322FCA-F36B-49BC-92AD-28C329A80942}" type="parTrans" cxnId="{425FB9C3-EDB4-468F-8AAA-3FA09F153B55}">
      <dgm:prSet/>
      <dgm:spPr/>
      <dgm:t>
        <a:bodyPr/>
        <a:lstStyle/>
        <a:p>
          <a:endParaRPr lang="en-US"/>
        </a:p>
      </dgm:t>
    </dgm:pt>
    <dgm:pt modelId="{C9646450-57E7-427C-AA00-1F2679685499}" type="sibTrans" cxnId="{425FB9C3-EDB4-468F-8AAA-3FA09F153B55}">
      <dgm:prSet/>
      <dgm:spPr/>
      <dgm:t>
        <a:bodyPr/>
        <a:lstStyle/>
        <a:p>
          <a:endParaRPr lang="en-US"/>
        </a:p>
      </dgm:t>
    </dgm:pt>
    <dgm:pt modelId="{2F410AF5-6FA8-4880-820D-7D991064499E}" type="pres">
      <dgm:prSet presAssocID="{F334B4ED-6CB0-4A99-82B5-A972CC9A9042}" presName="linear" presStyleCnt="0">
        <dgm:presLayoutVars>
          <dgm:animLvl val="lvl"/>
          <dgm:resizeHandles val="exact"/>
        </dgm:presLayoutVars>
      </dgm:prSet>
      <dgm:spPr/>
    </dgm:pt>
    <dgm:pt modelId="{D1764C3F-08AD-4E56-A57B-96193B2E4A32}" type="pres">
      <dgm:prSet presAssocID="{138DD14B-D505-4DF5-B7D9-4F96B4856BD0}" presName="parentText" presStyleLbl="node1" presStyleIdx="0" presStyleCnt="2">
        <dgm:presLayoutVars>
          <dgm:chMax val="0"/>
          <dgm:bulletEnabled val="1"/>
        </dgm:presLayoutVars>
      </dgm:prSet>
      <dgm:spPr/>
    </dgm:pt>
    <dgm:pt modelId="{FF0B24C4-A174-43CF-998D-3E2A09F138FD}" type="pres">
      <dgm:prSet presAssocID="{1E6A98BF-0D36-4B56-B43F-A2852CF0D3AF}" presName="spacer" presStyleCnt="0"/>
      <dgm:spPr/>
    </dgm:pt>
    <dgm:pt modelId="{5FDA5550-37B9-4EAC-B5C2-E7A24469F1A6}" type="pres">
      <dgm:prSet presAssocID="{7D2C247D-6884-4D8E-AD32-AF72EE5C7F4B}" presName="parentText" presStyleLbl="node1" presStyleIdx="1" presStyleCnt="2">
        <dgm:presLayoutVars>
          <dgm:chMax val="0"/>
          <dgm:bulletEnabled val="1"/>
        </dgm:presLayoutVars>
      </dgm:prSet>
      <dgm:spPr/>
    </dgm:pt>
  </dgm:ptLst>
  <dgm:cxnLst>
    <dgm:cxn modelId="{5DF16862-73E0-4210-B115-F87B3B5BC230}" type="presOf" srcId="{138DD14B-D505-4DF5-B7D9-4F96B4856BD0}" destId="{D1764C3F-08AD-4E56-A57B-96193B2E4A32}" srcOrd="0" destOrd="0" presId="urn:microsoft.com/office/officeart/2005/8/layout/vList2"/>
    <dgm:cxn modelId="{2D4F9A87-5176-4DE5-B8CD-8AA24B7B90BD}" type="presOf" srcId="{F334B4ED-6CB0-4A99-82B5-A972CC9A9042}" destId="{2F410AF5-6FA8-4880-820D-7D991064499E}" srcOrd="0" destOrd="0" presId="urn:microsoft.com/office/officeart/2005/8/layout/vList2"/>
    <dgm:cxn modelId="{F38F858B-F2C3-4C7D-BFB9-A9E3BBC927C3}" type="presOf" srcId="{7D2C247D-6884-4D8E-AD32-AF72EE5C7F4B}" destId="{5FDA5550-37B9-4EAC-B5C2-E7A24469F1A6}" srcOrd="0" destOrd="0" presId="urn:microsoft.com/office/officeart/2005/8/layout/vList2"/>
    <dgm:cxn modelId="{425FB9C3-EDB4-468F-8AAA-3FA09F153B55}" srcId="{F334B4ED-6CB0-4A99-82B5-A972CC9A9042}" destId="{7D2C247D-6884-4D8E-AD32-AF72EE5C7F4B}" srcOrd="1" destOrd="0" parTransId="{61322FCA-F36B-49BC-92AD-28C329A80942}" sibTransId="{C9646450-57E7-427C-AA00-1F2679685499}"/>
    <dgm:cxn modelId="{E1CBF2DA-79B3-4BB3-9ABC-3331240A0337}" srcId="{F334B4ED-6CB0-4A99-82B5-A972CC9A9042}" destId="{138DD14B-D505-4DF5-B7D9-4F96B4856BD0}" srcOrd="0" destOrd="0" parTransId="{1000FE15-FF3A-468E-BA54-DDD6A40E864E}" sibTransId="{1E6A98BF-0D36-4B56-B43F-A2852CF0D3AF}"/>
    <dgm:cxn modelId="{A2915980-94C9-4E00-A866-3E3CA8AF26F2}" type="presParOf" srcId="{2F410AF5-6FA8-4880-820D-7D991064499E}" destId="{D1764C3F-08AD-4E56-A57B-96193B2E4A32}" srcOrd="0" destOrd="0" presId="urn:microsoft.com/office/officeart/2005/8/layout/vList2"/>
    <dgm:cxn modelId="{C98E25C6-BAC8-4277-AE74-C98DB88E43E8}" type="presParOf" srcId="{2F410AF5-6FA8-4880-820D-7D991064499E}" destId="{FF0B24C4-A174-43CF-998D-3E2A09F138FD}" srcOrd="1" destOrd="0" presId="urn:microsoft.com/office/officeart/2005/8/layout/vList2"/>
    <dgm:cxn modelId="{D2C360ED-C8F0-4EAE-BFBB-9B277AD80AA1}" type="presParOf" srcId="{2F410AF5-6FA8-4880-820D-7D991064499E}" destId="{5FDA5550-37B9-4EAC-B5C2-E7A24469F1A6}"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E85EBB-FCA4-477E-BC6B-1C849E1F3569}"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5D356475-0B05-4B76-8D7E-F15CBB0D629E}">
      <dgm:prSet/>
      <dgm:spPr/>
      <dgm:t>
        <a:bodyPr/>
        <a:lstStyle/>
        <a:p>
          <a:r>
            <a:rPr lang="en-US"/>
            <a:t>In 2017, the State of Illinois received $55,855,815,000 in Census-driven funding.  </a:t>
          </a:r>
        </a:p>
      </dgm:t>
    </dgm:pt>
    <dgm:pt modelId="{731582F5-0EBA-47F8-B13F-3454F3D3F152}" type="parTrans" cxnId="{749E92C6-2025-4B40-9466-C090D4435855}">
      <dgm:prSet/>
      <dgm:spPr/>
      <dgm:t>
        <a:bodyPr/>
        <a:lstStyle/>
        <a:p>
          <a:endParaRPr lang="en-US"/>
        </a:p>
      </dgm:t>
    </dgm:pt>
    <dgm:pt modelId="{0997F918-8B15-4BDD-B00B-0B0F887D9793}" type="sibTrans" cxnId="{749E92C6-2025-4B40-9466-C090D4435855}">
      <dgm:prSet/>
      <dgm:spPr/>
      <dgm:t>
        <a:bodyPr/>
        <a:lstStyle/>
        <a:p>
          <a:endParaRPr lang="en-US"/>
        </a:p>
      </dgm:t>
    </dgm:pt>
    <dgm:pt modelId="{18DBCBB5-4E84-4B9F-9F09-03F5003B0A95}">
      <dgm:prSet/>
      <dgm:spPr/>
      <dgm:t>
        <a:bodyPr/>
        <a:lstStyle/>
        <a:p>
          <a:r>
            <a:rPr lang="en-US"/>
            <a:t>This translates into $4,415 per person per year, or $59,895,979 per annum in 2017 dollars. </a:t>
          </a:r>
        </a:p>
      </dgm:t>
    </dgm:pt>
    <dgm:pt modelId="{1A9B7289-9FA4-4E79-A635-F09F547457DF}" type="parTrans" cxnId="{B52FCD66-7AEE-410A-B48E-7AE345F3B775}">
      <dgm:prSet/>
      <dgm:spPr/>
      <dgm:t>
        <a:bodyPr/>
        <a:lstStyle/>
        <a:p>
          <a:endParaRPr lang="en-US"/>
        </a:p>
      </dgm:t>
    </dgm:pt>
    <dgm:pt modelId="{8219BC0B-514E-4800-9E89-F1A4CFD21EB2}" type="sibTrans" cxnId="{B52FCD66-7AEE-410A-B48E-7AE345F3B775}">
      <dgm:prSet/>
      <dgm:spPr/>
      <dgm:t>
        <a:bodyPr/>
        <a:lstStyle/>
        <a:p>
          <a:endParaRPr lang="en-US"/>
        </a:p>
      </dgm:t>
    </dgm:pt>
    <dgm:pt modelId="{4EA848F2-C19B-4ED4-8F54-E3891CAD83E9}" type="pres">
      <dgm:prSet presAssocID="{15E85EBB-FCA4-477E-BC6B-1C849E1F3569}" presName="linear" presStyleCnt="0">
        <dgm:presLayoutVars>
          <dgm:animLvl val="lvl"/>
          <dgm:resizeHandles val="exact"/>
        </dgm:presLayoutVars>
      </dgm:prSet>
      <dgm:spPr/>
    </dgm:pt>
    <dgm:pt modelId="{272A5E24-AF1B-4CA3-B241-7BF0803663FC}" type="pres">
      <dgm:prSet presAssocID="{5D356475-0B05-4B76-8D7E-F15CBB0D629E}" presName="parentText" presStyleLbl="node1" presStyleIdx="0" presStyleCnt="2">
        <dgm:presLayoutVars>
          <dgm:chMax val="0"/>
          <dgm:bulletEnabled val="1"/>
        </dgm:presLayoutVars>
      </dgm:prSet>
      <dgm:spPr/>
    </dgm:pt>
    <dgm:pt modelId="{59FF3CEA-D913-4B40-BFAD-B68A310062A4}" type="pres">
      <dgm:prSet presAssocID="{0997F918-8B15-4BDD-B00B-0B0F887D9793}" presName="spacer" presStyleCnt="0"/>
      <dgm:spPr/>
    </dgm:pt>
    <dgm:pt modelId="{58FD8F11-9A96-476A-9B0E-675EDA3A7143}" type="pres">
      <dgm:prSet presAssocID="{18DBCBB5-4E84-4B9F-9F09-03F5003B0A95}" presName="parentText" presStyleLbl="node1" presStyleIdx="1" presStyleCnt="2">
        <dgm:presLayoutVars>
          <dgm:chMax val="0"/>
          <dgm:bulletEnabled val="1"/>
        </dgm:presLayoutVars>
      </dgm:prSet>
      <dgm:spPr/>
    </dgm:pt>
  </dgm:ptLst>
  <dgm:cxnLst>
    <dgm:cxn modelId="{B52FCD66-7AEE-410A-B48E-7AE345F3B775}" srcId="{15E85EBB-FCA4-477E-BC6B-1C849E1F3569}" destId="{18DBCBB5-4E84-4B9F-9F09-03F5003B0A95}" srcOrd="1" destOrd="0" parTransId="{1A9B7289-9FA4-4E79-A635-F09F547457DF}" sibTransId="{8219BC0B-514E-4800-9E89-F1A4CFD21EB2}"/>
    <dgm:cxn modelId="{EAD0BE4A-6CC3-4DFD-9F80-61CC68606C4A}" type="presOf" srcId="{5D356475-0B05-4B76-8D7E-F15CBB0D629E}" destId="{272A5E24-AF1B-4CA3-B241-7BF0803663FC}" srcOrd="0" destOrd="0" presId="urn:microsoft.com/office/officeart/2005/8/layout/vList2"/>
    <dgm:cxn modelId="{69BFD44E-A6EE-4135-8ECE-72719534E899}" type="presOf" srcId="{18DBCBB5-4E84-4B9F-9F09-03F5003B0A95}" destId="{58FD8F11-9A96-476A-9B0E-675EDA3A7143}" srcOrd="0" destOrd="0" presId="urn:microsoft.com/office/officeart/2005/8/layout/vList2"/>
    <dgm:cxn modelId="{749E92C6-2025-4B40-9466-C090D4435855}" srcId="{15E85EBB-FCA4-477E-BC6B-1C849E1F3569}" destId="{5D356475-0B05-4B76-8D7E-F15CBB0D629E}" srcOrd="0" destOrd="0" parTransId="{731582F5-0EBA-47F8-B13F-3454F3D3F152}" sibTransId="{0997F918-8B15-4BDD-B00B-0B0F887D9793}"/>
    <dgm:cxn modelId="{07D628DF-7E24-492A-9933-AB7E8F868AAB}" type="presOf" srcId="{15E85EBB-FCA4-477E-BC6B-1C849E1F3569}" destId="{4EA848F2-C19B-4ED4-8F54-E3891CAD83E9}" srcOrd="0" destOrd="0" presId="urn:microsoft.com/office/officeart/2005/8/layout/vList2"/>
    <dgm:cxn modelId="{E878CD84-1721-4D0E-9331-D082052BB947}" type="presParOf" srcId="{4EA848F2-C19B-4ED4-8F54-E3891CAD83E9}" destId="{272A5E24-AF1B-4CA3-B241-7BF0803663FC}" srcOrd="0" destOrd="0" presId="urn:microsoft.com/office/officeart/2005/8/layout/vList2"/>
    <dgm:cxn modelId="{B338E22F-C4AD-4C65-963F-1E29C01F857C}" type="presParOf" srcId="{4EA848F2-C19B-4ED4-8F54-E3891CAD83E9}" destId="{59FF3CEA-D913-4B40-BFAD-B68A310062A4}" srcOrd="1" destOrd="0" presId="urn:microsoft.com/office/officeart/2005/8/layout/vList2"/>
    <dgm:cxn modelId="{80CBEAFC-8A46-4DF7-87F8-BF260280D6CB}" type="presParOf" srcId="{4EA848F2-C19B-4ED4-8F54-E3891CAD83E9}" destId="{58FD8F11-9A96-476A-9B0E-675EDA3A71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BFF0FD-E024-4679-B3F5-36786165650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2F947A4-73E7-4276-ACEC-60DFDB329940}">
      <dgm:prSet/>
      <dgm:spPr/>
      <dgm:t>
        <a:bodyPr/>
        <a:lstStyle/>
        <a:p>
          <a:r>
            <a:rPr lang="en-US"/>
            <a:t>Multiply this by the 10 year Census cycle, we are talking about losing up to $598,959,790.00 in resources that could have been coming to Cook County over the next 10 years. </a:t>
          </a:r>
        </a:p>
      </dgm:t>
    </dgm:pt>
    <dgm:pt modelId="{937135D1-DC90-49BE-9F74-84E5D77A0562}" type="parTrans" cxnId="{7EBD15CA-773F-4642-85B7-82EC21CE60AE}">
      <dgm:prSet/>
      <dgm:spPr/>
      <dgm:t>
        <a:bodyPr/>
        <a:lstStyle/>
        <a:p>
          <a:endParaRPr lang="en-US"/>
        </a:p>
      </dgm:t>
    </dgm:pt>
    <dgm:pt modelId="{05C5B2F3-9D7B-4A53-9DA9-8F0A86A51DB5}" type="sibTrans" cxnId="{7EBD15CA-773F-4642-85B7-82EC21CE60AE}">
      <dgm:prSet/>
      <dgm:spPr/>
      <dgm:t>
        <a:bodyPr/>
        <a:lstStyle/>
        <a:p>
          <a:endParaRPr lang="en-US"/>
        </a:p>
      </dgm:t>
    </dgm:pt>
    <dgm:pt modelId="{546F8A02-5FBB-4999-9E9B-5126433FBA1A}">
      <dgm:prSet/>
      <dgm:spPr/>
      <dgm:t>
        <a:bodyPr/>
        <a:lstStyle/>
        <a:p>
          <a:r>
            <a:rPr lang="en-US"/>
            <a:t>Instead, these resources are going to prison towns and communities.  About $43.7 million per year could be going to Black communities in Cook County, assuming that all the prisoners are from predominantly Black communities.  </a:t>
          </a:r>
        </a:p>
      </dgm:t>
    </dgm:pt>
    <dgm:pt modelId="{0D6CB830-A175-4072-894F-4E53ADC1E24A}" type="parTrans" cxnId="{6CB82AB9-2970-4801-B296-CB47FA3FFE6F}">
      <dgm:prSet/>
      <dgm:spPr/>
      <dgm:t>
        <a:bodyPr/>
        <a:lstStyle/>
        <a:p>
          <a:endParaRPr lang="en-US"/>
        </a:p>
      </dgm:t>
    </dgm:pt>
    <dgm:pt modelId="{E34080FC-7C40-4CD5-B504-1FA3474781EE}" type="sibTrans" cxnId="{6CB82AB9-2970-4801-B296-CB47FA3FFE6F}">
      <dgm:prSet/>
      <dgm:spPr/>
      <dgm:t>
        <a:bodyPr/>
        <a:lstStyle/>
        <a:p>
          <a:endParaRPr lang="en-US"/>
        </a:p>
      </dgm:t>
    </dgm:pt>
    <dgm:pt modelId="{A87BC120-AC60-4250-B3D4-CC739D837E30}">
      <dgm:prSet/>
      <dgm:spPr/>
      <dgm:t>
        <a:bodyPr/>
        <a:lstStyle/>
        <a:p>
          <a:r>
            <a:rPr lang="en-US"/>
            <a:t>This translates into $437 million over the next ten years, if the funding formula stays the same.  The Black Communities across Cook County could use this money to shore up under-resourced schools, build affordable housing and improve access to health care.</a:t>
          </a:r>
        </a:p>
      </dgm:t>
    </dgm:pt>
    <dgm:pt modelId="{6FA8DA88-1802-40BA-A1FF-5AFE2F783037}" type="parTrans" cxnId="{95CEB5EC-04BF-4AC5-BE70-33C4A94AB238}">
      <dgm:prSet/>
      <dgm:spPr/>
      <dgm:t>
        <a:bodyPr/>
        <a:lstStyle/>
        <a:p>
          <a:endParaRPr lang="en-US"/>
        </a:p>
      </dgm:t>
    </dgm:pt>
    <dgm:pt modelId="{691CA2DB-AFEA-4A4A-B034-6C30454F0D67}" type="sibTrans" cxnId="{95CEB5EC-04BF-4AC5-BE70-33C4A94AB238}">
      <dgm:prSet/>
      <dgm:spPr/>
      <dgm:t>
        <a:bodyPr/>
        <a:lstStyle/>
        <a:p>
          <a:endParaRPr lang="en-US"/>
        </a:p>
      </dgm:t>
    </dgm:pt>
    <dgm:pt modelId="{DA5D4116-4B15-4B0F-9A95-39D1A3643AE0}" type="pres">
      <dgm:prSet presAssocID="{C7BFF0FD-E024-4679-B3F5-36786165650F}" presName="linear" presStyleCnt="0">
        <dgm:presLayoutVars>
          <dgm:animLvl val="lvl"/>
          <dgm:resizeHandles val="exact"/>
        </dgm:presLayoutVars>
      </dgm:prSet>
      <dgm:spPr/>
    </dgm:pt>
    <dgm:pt modelId="{83942D9C-7663-4025-9E4A-D8185780B64E}" type="pres">
      <dgm:prSet presAssocID="{22F947A4-73E7-4276-ACEC-60DFDB329940}" presName="parentText" presStyleLbl="node1" presStyleIdx="0" presStyleCnt="3">
        <dgm:presLayoutVars>
          <dgm:chMax val="0"/>
          <dgm:bulletEnabled val="1"/>
        </dgm:presLayoutVars>
      </dgm:prSet>
      <dgm:spPr/>
    </dgm:pt>
    <dgm:pt modelId="{5205EABE-78E4-418D-86A9-6CA12ECA8F10}" type="pres">
      <dgm:prSet presAssocID="{05C5B2F3-9D7B-4A53-9DA9-8F0A86A51DB5}" presName="spacer" presStyleCnt="0"/>
      <dgm:spPr/>
    </dgm:pt>
    <dgm:pt modelId="{CD305F71-AA8D-4775-BA9F-E09EB578511F}" type="pres">
      <dgm:prSet presAssocID="{546F8A02-5FBB-4999-9E9B-5126433FBA1A}" presName="parentText" presStyleLbl="node1" presStyleIdx="1" presStyleCnt="3">
        <dgm:presLayoutVars>
          <dgm:chMax val="0"/>
          <dgm:bulletEnabled val="1"/>
        </dgm:presLayoutVars>
      </dgm:prSet>
      <dgm:spPr/>
    </dgm:pt>
    <dgm:pt modelId="{B5017710-2F11-4EC7-98AC-A79405D166B4}" type="pres">
      <dgm:prSet presAssocID="{E34080FC-7C40-4CD5-B504-1FA3474781EE}" presName="spacer" presStyleCnt="0"/>
      <dgm:spPr/>
    </dgm:pt>
    <dgm:pt modelId="{CD954A39-0B3E-4212-8EE3-B090CDEBCFD5}" type="pres">
      <dgm:prSet presAssocID="{A87BC120-AC60-4250-B3D4-CC739D837E30}" presName="parentText" presStyleLbl="node1" presStyleIdx="2" presStyleCnt="3">
        <dgm:presLayoutVars>
          <dgm:chMax val="0"/>
          <dgm:bulletEnabled val="1"/>
        </dgm:presLayoutVars>
      </dgm:prSet>
      <dgm:spPr/>
    </dgm:pt>
  </dgm:ptLst>
  <dgm:cxnLst>
    <dgm:cxn modelId="{B02DEF10-B4C5-464C-A182-E16C12D86F6F}" type="presOf" srcId="{A87BC120-AC60-4250-B3D4-CC739D837E30}" destId="{CD954A39-0B3E-4212-8EE3-B090CDEBCFD5}" srcOrd="0" destOrd="0" presId="urn:microsoft.com/office/officeart/2005/8/layout/vList2"/>
    <dgm:cxn modelId="{F2582824-57F9-45F4-906A-136FE91499F0}" type="presOf" srcId="{22F947A4-73E7-4276-ACEC-60DFDB329940}" destId="{83942D9C-7663-4025-9E4A-D8185780B64E}" srcOrd="0" destOrd="0" presId="urn:microsoft.com/office/officeart/2005/8/layout/vList2"/>
    <dgm:cxn modelId="{0890632A-E6BF-4DEB-88BE-C06A7A9F606C}" type="presOf" srcId="{546F8A02-5FBB-4999-9E9B-5126433FBA1A}" destId="{CD305F71-AA8D-4775-BA9F-E09EB578511F}" srcOrd="0" destOrd="0" presId="urn:microsoft.com/office/officeart/2005/8/layout/vList2"/>
    <dgm:cxn modelId="{4344D452-3B07-4672-A5A6-59F533A2BEFC}" type="presOf" srcId="{C7BFF0FD-E024-4679-B3F5-36786165650F}" destId="{DA5D4116-4B15-4B0F-9A95-39D1A3643AE0}" srcOrd="0" destOrd="0" presId="urn:microsoft.com/office/officeart/2005/8/layout/vList2"/>
    <dgm:cxn modelId="{6CB82AB9-2970-4801-B296-CB47FA3FFE6F}" srcId="{C7BFF0FD-E024-4679-B3F5-36786165650F}" destId="{546F8A02-5FBB-4999-9E9B-5126433FBA1A}" srcOrd="1" destOrd="0" parTransId="{0D6CB830-A175-4072-894F-4E53ADC1E24A}" sibTransId="{E34080FC-7C40-4CD5-B504-1FA3474781EE}"/>
    <dgm:cxn modelId="{7EBD15CA-773F-4642-85B7-82EC21CE60AE}" srcId="{C7BFF0FD-E024-4679-B3F5-36786165650F}" destId="{22F947A4-73E7-4276-ACEC-60DFDB329940}" srcOrd="0" destOrd="0" parTransId="{937135D1-DC90-49BE-9F74-84E5D77A0562}" sibTransId="{05C5B2F3-9D7B-4A53-9DA9-8F0A86A51DB5}"/>
    <dgm:cxn modelId="{95CEB5EC-04BF-4AC5-BE70-33C4A94AB238}" srcId="{C7BFF0FD-E024-4679-B3F5-36786165650F}" destId="{A87BC120-AC60-4250-B3D4-CC739D837E30}" srcOrd="2" destOrd="0" parTransId="{6FA8DA88-1802-40BA-A1FF-5AFE2F783037}" sibTransId="{691CA2DB-AFEA-4A4A-B034-6C30454F0D67}"/>
    <dgm:cxn modelId="{0AEAFA36-6420-4EE3-AC18-1EC5CFB814CD}" type="presParOf" srcId="{DA5D4116-4B15-4B0F-9A95-39D1A3643AE0}" destId="{83942D9C-7663-4025-9E4A-D8185780B64E}" srcOrd="0" destOrd="0" presId="urn:microsoft.com/office/officeart/2005/8/layout/vList2"/>
    <dgm:cxn modelId="{85E4B65B-442E-40BC-BE39-3ABEF9805F08}" type="presParOf" srcId="{DA5D4116-4B15-4B0F-9A95-39D1A3643AE0}" destId="{5205EABE-78E4-418D-86A9-6CA12ECA8F10}" srcOrd="1" destOrd="0" presId="urn:microsoft.com/office/officeart/2005/8/layout/vList2"/>
    <dgm:cxn modelId="{EB4E0D3F-37AA-47C7-AD52-E7BAC531EF34}" type="presParOf" srcId="{DA5D4116-4B15-4B0F-9A95-39D1A3643AE0}" destId="{CD305F71-AA8D-4775-BA9F-E09EB578511F}" srcOrd="2" destOrd="0" presId="urn:microsoft.com/office/officeart/2005/8/layout/vList2"/>
    <dgm:cxn modelId="{11A355C3-BBEC-4ECE-A9DB-5A046711FD67}" type="presParOf" srcId="{DA5D4116-4B15-4B0F-9A95-39D1A3643AE0}" destId="{B5017710-2F11-4EC7-98AC-A79405D166B4}" srcOrd="3" destOrd="0" presId="urn:microsoft.com/office/officeart/2005/8/layout/vList2"/>
    <dgm:cxn modelId="{CF73B5C9-841C-43A1-98C8-93B50D5F1B1E}" type="presParOf" srcId="{DA5D4116-4B15-4B0F-9A95-39D1A3643AE0}" destId="{CD954A39-0B3E-4212-8EE3-B090CDEBCFD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88AED-FE04-4803-A85D-227542D46B22}">
      <dsp:nvSpPr>
        <dsp:cNvPr id="0" name=""/>
        <dsp:cNvSpPr/>
      </dsp:nvSpPr>
      <dsp:spPr>
        <a:xfrm>
          <a:off x="0" y="2466"/>
          <a:ext cx="3424739" cy="1202502"/>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Three districts that were majority Black are now a plurality Black.</a:t>
          </a:r>
        </a:p>
      </dsp:txBody>
      <dsp:txXfrm>
        <a:off x="58701" y="61167"/>
        <a:ext cx="3307337" cy="1085100"/>
      </dsp:txXfrm>
    </dsp:sp>
    <dsp:sp modelId="{C5A0AB6E-C060-43B2-9063-82B4C060305E}">
      <dsp:nvSpPr>
        <dsp:cNvPr id="0" name=""/>
        <dsp:cNvSpPr/>
      </dsp:nvSpPr>
      <dsp:spPr>
        <a:xfrm>
          <a:off x="0" y="1217442"/>
          <a:ext cx="3424739" cy="1202502"/>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Latino population in these districts have outpaced the growth of the districts overall</a:t>
          </a:r>
        </a:p>
      </dsp:txBody>
      <dsp:txXfrm>
        <a:off x="58701" y="1276143"/>
        <a:ext cx="3307337" cy="1085100"/>
      </dsp:txXfrm>
    </dsp:sp>
    <dsp:sp modelId="{79A60E2B-2DC9-49C7-9362-BF20206AB119}">
      <dsp:nvSpPr>
        <dsp:cNvPr id="0" name=""/>
        <dsp:cNvSpPr/>
      </dsp:nvSpPr>
      <dsp:spPr>
        <a:xfrm>
          <a:off x="0" y="2432417"/>
          <a:ext cx="3424739" cy="1202502"/>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While the Asian population growth has also grown at a faster rate than the districts, Asians still do not have sufficient population to have a majority or plurality in any district</a:t>
          </a:r>
        </a:p>
      </dsp:txBody>
      <dsp:txXfrm>
        <a:off x="58701" y="2491118"/>
        <a:ext cx="3307337" cy="1085100"/>
      </dsp:txXfrm>
    </dsp:sp>
    <dsp:sp modelId="{4308F9E7-1CF6-4ACF-87D9-86F466570B16}">
      <dsp:nvSpPr>
        <dsp:cNvPr id="0" name=""/>
        <dsp:cNvSpPr/>
      </dsp:nvSpPr>
      <dsp:spPr>
        <a:xfrm>
          <a:off x="0" y="3647393"/>
          <a:ext cx="3424739" cy="1202502"/>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White population is increasing, and allows Whites to have significant influence </a:t>
          </a:r>
        </a:p>
      </dsp:txBody>
      <dsp:txXfrm>
        <a:off x="58701" y="3706094"/>
        <a:ext cx="3307337" cy="1085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64C3F-08AD-4E56-A57B-96193B2E4A32}">
      <dsp:nvSpPr>
        <dsp:cNvPr id="0" name=""/>
        <dsp:cNvSpPr/>
      </dsp:nvSpPr>
      <dsp:spPr>
        <a:xfrm>
          <a:off x="0" y="6753"/>
          <a:ext cx="6620505" cy="184231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If the boundaries remain the same, the districts will be drawn with a plurality of Blacks</a:t>
          </a:r>
        </a:p>
      </dsp:txBody>
      <dsp:txXfrm>
        <a:off x="89934" y="96687"/>
        <a:ext cx="6440637" cy="1662443"/>
      </dsp:txXfrm>
    </dsp:sp>
    <dsp:sp modelId="{5FDA5550-37B9-4EAC-B5C2-E7A24469F1A6}">
      <dsp:nvSpPr>
        <dsp:cNvPr id="0" name=""/>
        <dsp:cNvSpPr/>
      </dsp:nvSpPr>
      <dsp:spPr>
        <a:xfrm>
          <a:off x="0" y="1923945"/>
          <a:ext cx="6620505" cy="184231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There may or may not be enough Blacks to create one majority Black legislative district, where there were 3 before (2 legislative and one senate)</a:t>
          </a:r>
        </a:p>
      </dsp:txBody>
      <dsp:txXfrm>
        <a:off x="89934" y="2013879"/>
        <a:ext cx="6440637" cy="16624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A5E24-AF1B-4CA3-B241-7BF0803663FC}">
      <dsp:nvSpPr>
        <dsp:cNvPr id="0" name=""/>
        <dsp:cNvSpPr/>
      </dsp:nvSpPr>
      <dsp:spPr>
        <a:xfrm>
          <a:off x="0" y="5800"/>
          <a:ext cx="5692953"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In 2017, the State of Illinois received $55,855,815,000 in Census-driven funding.  </a:t>
          </a:r>
        </a:p>
      </dsp:txBody>
      <dsp:txXfrm>
        <a:off x="62808" y="68608"/>
        <a:ext cx="5567337" cy="1161018"/>
      </dsp:txXfrm>
    </dsp:sp>
    <dsp:sp modelId="{58FD8F11-9A96-476A-9B0E-675EDA3A7143}">
      <dsp:nvSpPr>
        <dsp:cNvPr id="0" name=""/>
        <dsp:cNvSpPr/>
      </dsp:nvSpPr>
      <dsp:spPr>
        <a:xfrm>
          <a:off x="0" y="1358675"/>
          <a:ext cx="5692953" cy="12866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This translates into $4,415 per person per year, or $59,895,979 per annum in 2017 dollars. </a:t>
          </a:r>
        </a:p>
      </dsp:txBody>
      <dsp:txXfrm>
        <a:off x="62808" y="1421483"/>
        <a:ext cx="5567337" cy="11610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42D9C-7663-4025-9E4A-D8185780B64E}">
      <dsp:nvSpPr>
        <dsp:cNvPr id="0" name=""/>
        <dsp:cNvSpPr/>
      </dsp:nvSpPr>
      <dsp:spPr>
        <a:xfrm>
          <a:off x="0" y="402387"/>
          <a:ext cx="6367912" cy="1826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Multiply this by the 10 year Census cycle, we are talking about losing up to $598,959,790.00 in resources that could have been coming to Cook County over the next 10 years. </a:t>
          </a:r>
        </a:p>
      </dsp:txBody>
      <dsp:txXfrm>
        <a:off x="89168" y="491555"/>
        <a:ext cx="6189576" cy="1648289"/>
      </dsp:txXfrm>
    </dsp:sp>
    <dsp:sp modelId="{CD305F71-AA8D-4775-BA9F-E09EB578511F}">
      <dsp:nvSpPr>
        <dsp:cNvPr id="0" name=""/>
        <dsp:cNvSpPr/>
      </dsp:nvSpPr>
      <dsp:spPr>
        <a:xfrm>
          <a:off x="0" y="2289493"/>
          <a:ext cx="6367912" cy="182662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Instead, these resources are going to prison towns and communities.  About $43.7 million per year could be going to Black communities in Cook County, assuming that all the prisoners are from predominantly Black communities.  </a:t>
          </a:r>
        </a:p>
      </dsp:txBody>
      <dsp:txXfrm>
        <a:off x="89168" y="2378661"/>
        <a:ext cx="6189576" cy="1648289"/>
      </dsp:txXfrm>
    </dsp:sp>
    <dsp:sp modelId="{CD954A39-0B3E-4212-8EE3-B090CDEBCFD5}">
      <dsp:nvSpPr>
        <dsp:cNvPr id="0" name=""/>
        <dsp:cNvSpPr/>
      </dsp:nvSpPr>
      <dsp:spPr>
        <a:xfrm>
          <a:off x="0" y="4176599"/>
          <a:ext cx="6367912" cy="182662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This translates into $437 million over the next ten years, if the funding formula stays the same.  The Black Communities across Cook County could use this money to shore up under-resourced schools, build affordable housing and improve access to health care.</a:t>
          </a:r>
        </a:p>
      </dsp:txBody>
      <dsp:txXfrm>
        <a:off x="89168" y="4265767"/>
        <a:ext cx="6189576" cy="16482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50C45-9258-484E-B569-18AD1E5684E0}" type="datetimeFigureOut">
              <a:rPr lang="en-US" smtClean="0"/>
              <a:t>4/17/2021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69C1EF-FAD6-48FE-8A35-2F7BCAC7997A}" type="slidenum">
              <a:rPr lang="en-US" smtClean="0"/>
              <a:t>‹#›</a:t>
            </a:fld>
            <a:endParaRPr lang="en-US"/>
          </a:p>
        </p:txBody>
      </p:sp>
    </p:spTree>
    <p:extLst>
      <p:ext uri="{BB962C8B-B14F-4D97-AF65-F5344CB8AC3E}">
        <p14:creationId xmlns:p14="http://schemas.microsoft.com/office/powerpoint/2010/main" val="360627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811263-3F23-43D0-B3F6-D0CA441F379B}" type="slidenum">
              <a:rPr lang="en-US" altLang="en-US" smtClean="0"/>
              <a:pPr/>
              <a:t>17</a:t>
            </a:fld>
            <a:endParaRPr lang="en-US" altLang="en-US"/>
          </a:p>
        </p:txBody>
      </p:sp>
    </p:spTree>
    <p:extLst>
      <p:ext uri="{BB962C8B-B14F-4D97-AF65-F5344CB8AC3E}">
        <p14:creationId xmlns:p14="http://schemas.microsoft.com/office/powerpoint/2010/main" val="1837389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A663B-61D5-4853-BE0B-DAB25BCF3A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9FD08-47D0-47EA-AC3C-48ED39F258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333EBE-A4A5-4F77-8ECE-43A91751379B}"/>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5" name="Footer Placeholder 4">
            <a:extLst>
              <a:ext uri="{FF2B5EF4-FFF2-40B4-BE49-F238E27FC236}">
                <a16:creationId xmlns:a16="http://schemas.microsoft.com/office/drawing/2014/main" id="{4DEB5F95-8F1D-41E6-AD9A-ADFC0C088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1A22C-332C-4A99-AE4A-F26F03618DAE}"/>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2474405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3C74E-70FD-45AC-8D2F-F8D98A0AB0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640D47-098F-403B-8731-8A1744F762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A5D2E9-3213-4C4D-9188-60A623518492}"/>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5" name="Footer Placeholder 4">
            <a:extLst>
              <a:ext uri="{FF2B5EF4-FFF2-40B4-BE49-F238E27FC236}">
                <a16:creationId xmlns:a16="http://schemas.microsoft.com/office/drawing/2014/main" id="{37FAAFC9-8C00-4436-8D3E-CFFEAB5FD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32BBA9-7572-44FD-9FDD-85E8EB3DCF3E}"/>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94952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B85FD-5EFC-4FAB-8E22-EE65703317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68EDFB-63AC-42D7-A880-B32AD05446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DE77F-C189-412B-B6D5-56493DFE8CAD}"/>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5" name="Footer Placeholder 4">
            <a:extLst>
              <a:ext uri="{FF2B5EF4-FFF2-40B4-BE49-F238E27FC236}">
                <a16:creationId xmlns:a16="http://schemas.microsoft.com/office/drawing/2014/main" id="{FCF6DF1A-48C7-4B58-918A-D8EE75CB4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0ED61-0C14-46A5-A0EE-EE8FFBFD76D0}"/>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3027617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99A9-728D-418A-8F33-EFC663D24F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110E0C-98D9-4AA4-8F14-01E40A3413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330EE-5C5C-4EDE-B554-76D89BACE3F0}"/>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5" name="Footer Placeholder 4">
            <a:extLst>
              <a:ext uri="{FF2B5EF4-FFF2-40B4-BE49-F238E27FC236}">
                <a16:creationId xmlns:a16="http://schemas.microsoft.com/office/drawing/2014/main" id="{249CAEC7-38C0-400B-A227-105A344FF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0310C9-971D-4039-ACBC-B7028CBD1F7B}"/>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322754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05FFA-EA82-4EC9-8887-75F0ACD644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400190-B05D-4EA3-97DF-1FAEC9FB92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C0F76E-D4FE-44B3-9573-6BAA8D43E868}"/>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5" name="Footer Placeholder 4">
            <a:extLst>
              <a:ext uri="{FF2B5EF4-FFF2-40B4-BE49-F238E27FC236}">
                <a16:creationId xmlns:a16="http://schemas.microsoft.com/office/drawing/2014/main" id="{D229B824-CC3C-4B32-9C40-CB4A1E56B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2D88CA-216E-4B2E-A9A4-69078EA8592F}"/>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1935965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E43D-585B-4C8F-A172-FEEE50BDC4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6244E4-7EAA-40F0-A390-1B026E1268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FFB745-F766-4AE8-9D2C-E047457208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1E25BC7-271D-45B1-8613-1D50F65F69D3}"/>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6" name="Footer Placeholder 5">
            <a:extLst>
              <a:ext uri="{FF2B5EF4-FFF2-40B4-BE49-F238E27FC236}">
                <a16:creationId xmlns:a16="http://schemas.microsoft.com/office/drawing/2014/main" id="{9FF9BAB5-75C5-44D9-AB95-9548DAE39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AEFCAB-B3E4-4029-88CE-D531D151319F}"/>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1961957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42A03-C070-4A4D-A340-C69A5361F0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EFC11E2-553B-42B2-96D8-EE06F804C3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8C68D7-FFF3-4645-9221-B75B8186BE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E52AED-B89A-4A08-9177-97B748211D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E330FA-23CE-4945-B172-52ECC3BB7FB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7CEB37-641B-4B87-81BC-BA8B890CD54F}"/>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8" name="Footer Placeholder 7">
            <a:extLst>
              <a:ext uri="{FF2B5EF4-FFF2-40B4-BE49-F238E27FC236}">
                <a16:creationId xmlns:a16="http://schemas.microsoft.com/office/drawing/2014/main" id="{E845B89A-1945-41CC-982E-F0FD5AE28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E63A98-7852-40AC-9C2C-1B06A9BD9BAA}"/>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297779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1FEDA-77DC-4D42-8AB1-8EA514F20D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AEAB0E-4E1F-4FD0-BBDF-9ACA187E042C}"/>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4" name="Footer Placeholder 3">
            <a:extLst>
              <a:ext uri="{FF2B5EF4-FFF2-40B4-BE49-F238E27FC236}">
                <a16:creationId xmlns:a16="http://schemas.microsoft.com/office/drawing/2014/main" id="{6BF66471-C7C8-4F22-ABFD-6CA26C8B8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CC913-0162-4FB0-A549-4888F43DACBC}"/>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2543203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404E5F-A639-44E2-B77F-6DD27DFDE644}"/>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3" name="Footer Placeholder 2">
            <a:extLst>
              <a:ext uri="{FF2B5EF4-FFF2-40B4-BE49-F238E27FC236}">
                <a16:creationId xmlns:a16="http://schemas.microsoft.com/office/drawing/2014/main" id="{1A4119E8-0190-47DF-888E-AE445F0A7E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C6DF0-2A28-496B-944B-1C004744AC48}"/>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1864935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5F97D-1EE0-4BA3-AFDF-0AB4855890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274644-3DC8-4484-9B80-01B6C7E5F2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E7D860-6014-4A47-916E-11806536A9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C0867A-6FFC-4CB5-903F-B34E77CB9A18}"/>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6" name="Footer Placeholder 5">
            <a:extLst>
              <a:ext uri="{FF2B5EF4-FFF2-40B4-BE49-F238E27FC236}">
                <a16:creationId xmlns:a16="http://schemas.microsoft.com/office/drawing/2014/main" id="{15529712-03B5-46E1-9926-951BC750D1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7EECD-9C62-4B2D-97E1-A0BF275CC5BE}"/>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2660625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A308B-6937-4BEB-9CC3-22C180E01D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5689F-EC28-4C27-A2D3-3BEAF1618E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F5A98F-F06B-41E1-A87B-71F6B91E83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A3BFD3-78B8-4E0A-8158-EC0E2BCFA5A6}"/>
              </a:ext>
            </a:extLst>
          </p:cNvPr>
          <p:cNvSpPr>
            <a:spLocks noGrp="1"/>
          </p:cNvSpPr>
          <p:nvPr>
            <p:ph type="dt" sz="half" idx="10"/>
          </p:nvPr>
        </p:nvSpPr>
        <p:spPr/>
        <p:txBody>
          <a:bodyPr/>
          <a:lstStyle/>
          <a:p>
            <a:fld id="{FB1C394E-FAB0-40BD-A6A5-9A5BD97F1C04}" type="datetimeFigureOut">
              <a:rPr lang="en-US" smtClean="0"/>
              <a:t>4/17/2021</a:t>
            </a:fld>
            <a:endParaRPr lang="en-US"/>
          </a:p>
        </p:txBody>
      </p:sp>
      <p:sp>
        <p:nvSpPr>
          <p:cNvPr id="6" name="Footer Placeholder 5">
            <a:extLst>
              <a:ext uri="{FF2B5EF4-FFF2-40B4-BE49-F238E27FC236}">
                <a16:creationId xmlns:a16="http://schemas.microsoft.com/office/drawing/2014/main" id="{8A1B82C7-36A3-40EB-B764-5A0853A1E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B811A0-1CB0-42BA-84F2-FC4A72168D2D}"/>
              </a:ext>
            </a:extLst>
          </p:cNvPr>
          <p:cNvSpPr>
            <a:spLocks noGrp="1"/>
          </p:cNvSpPr>
          <p:nvPr>
            <p:ph type="sldNum" sz="quarter" idx="12"/>
          </p:nvPr>
        </p:nvSpPr>
        <p:spPr/>
        <p:txBody>
          <a:bodyPr/>
          <a:lstStyle/>
          <a:p>
            <a:fld id="{F8D004DA-56AE-4A6D-B0D3-D06CB7701750}" type="slidenum">
              <a:rPr lang="en-US" smtClean="0"/>
              <a:t>‹#›</a:t>
            </a:fld>
            <a:endParaRPr lang="en-US"/>
          </a:p>
        </p:txBody>
      </p:sp>
    </p:spTree>
    <p:extLst>
      <p:ext uri="{BB962C8B-B14F-4D97-AF65-F5344CB8AC3E}">
        <p14:creationId xmlns:p14="http://schemas.microsoft.com/office/powerpoint/2010/main" val="4037124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BCE91-95B5-4E7B-9237-9D3B525808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9B046A-6D64-4126-9231-F05A65D48B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725EF-3038-4FFB-916B-29E4669646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C394E-FAB0-40BD-A6A5-9A5BD97F1C04}" type="datetimeFigureOut">
              <a:rPr lang="en-US" smtClean="0"/>
              <a:t>4/17/2021</a:t>
            </a:fld>
            <a:endParaRPr lang="en-US"/>
          </a:p>
        </p:txBody>
      </p:sp>
      <p:sp>
        <p:nvSpPr>
          <p:cNvPr id="5" name="Footer Placeholder 4">
            <a:extLst>
              <a:ext uri="{FF2B5EF4-FFF2-40B4-BE49-F238E27FC236}">
                <a16:creationId xmlns:a16="http://schemas.microsoft.com/office/drawing/2014/main" id="{84D0AD56-FD08-46FF-90FE-5EA7C1C904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2381EC-4E94-4B31-810A-2D9D281F1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004DA-56AE-4A6D-B0D3-D06CB7701750}" type="slidenum">
              <a:rPr lang="en-US" smtClean="0"/>
              <a:t>‹#›</a:t>
            </a:fld>
            <a:endParaRPr lang="en-US"/>
          </a:p>
        </p:txBody>
      </p:sp>
    </p:spTree>
    <p:extLst>
      <p:ext uri="{BB962C8B-B14F-4D97-AF65-F5344CB8AC3E}">
        <p14:creationId xmlns:p14="http://schemas.microsoft.com/office/powerpoint/2010/main" val="177889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valeriefleonard@nonprofitutopia.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Front steps and columns of a majestic city building">
            <a:extLst>
              <a:ext uri="{FF2B5EF4-FFF2-40B4-BE49-F238E27FC236}">
                <a16:creationId xmlns:a16="http://schemas.microsoft.com/office/drawing/2014/main" id="{E93DCB72-4620-47A6-B467-FB8E71463DB1}"/>
              </a:ext>
            </a:extLst>
          </p:cNvPr>
          <p:cNvPicPr>
            <a:picLocks noChangeAspect="1"/>
          </p:cNvPicPr>
          <p:nvPr/>
        </p:nvPicPr>
        <p:blipFill rotWithShape="1">
          <a:blip r:embed="rId2">
            <a:alphaModFix amt="50000"/>
          </a:blip>
          <a:srcRect r="-1" b="15708"/>
          <a:stretch/>
        </p:blipFill>
        <p:spPr>
          <a:xfrm>
            <a:off x="20" y="10"/>
            <a:ext cx="12188931" cy="6857990"/>
          </a:xfrm>
          <a:prstGeom prst="rect">
            <a:avLst/>
          </a:prstGeom>
        </p:spPr>
      </p:pic>
      <p:sp>
        <p:nvSpPr>
          <p:cNvPr id="2" name="Title 1">
            <a:extLst>
              <a:ext uri="{FF2B5EF4-FFF2-40B4-BE49-F238E27FC236}">
                <a16:creationId xmlns:a16="http://schemas.microsoft.com/office/drawing/2014/main" id="{BA06A17B-2A09-4D1D-A7BC-1D6713B625A1}"/>
              </a:ext>
            </a:extLst>
          </p:cNvPr>
          <p:cNvSpPr>
            <a:spLocks noGrp="1"/>
          </p:cNvSpPr>
          <p:nvPr>
            <p:ph type="title"/>
          </p:nvPr>
        </p:nvSpPr>
        <p:spPr>
          <a:xfrm>
            <a:off x="1527048" y="1124712"/>
            <a:ext cx="9144000" cy="3063240"/>
          </a:xfrm>
        </p:spPr>
        <p:txBody>
          <a:bodyPr vert="horz" lIns="91440" tIns="45720" rIns="91440" bIns="45720" rtlCol="0" anchor="b">
            <a:normAutofit/>
          </a:bodyPr>
          <a:lstStyle/>
          <a:p>
            <a:pPr algn="ctr"/>
            <a:r>
              <a:rPr lang="en-US" sz="6600" b="1" dirty="0">
                <a:solidFill>
                  <a:srgbClr val="FFFFFF"/>
                </a:solidFill>
              </a:rPr>
              <a:t>Presentation to the Illinois House Redistricting Committee</a:t>
            </a:r>
          </a:p>
        </p:txBody>
      </p:sp>
      <p:sp>
        <p:nvSpPr>
          <p:cNvPr id="4" name="TextBox 3">
            <a:extLst>
              <a:ext uri="{FF2B5EF4-FFF2-40B4-BE49-F238E27FC236}">
                <a16:creationId xmlns:a16="http://schemas.microsoft.com/office/drawing/2014/main" id="{51598AB5-D34A-494F-95D0-2CEF9C69A0A7}"/>
              </a:ext>
            </a:extLst>
          </p:cNvPr>
          <p:cNvSpPr txBox="1"/>
          <p:nvPr/>
        </p:nvSpPr>
        <p:spPr>
          <a:xfrm>
            <a:off x="1527048" y="4599432"/>
            <a:ext cx="9144000" cy="1227520"/>
          </a:xfrm>
          <a:prstGeom prst="rect">
            <a:avLst/>
          </a:prstGeom>
        </p:spPr>
        <p:txBody>
          <a:bodyPr vert="horz" lIns="91440" tIns="45720" rIns="91440" bIns="45720" rtlCol="0">
            <a:normAutofit/>
          </a:bodyPr>
          <a:lstStyle/>
          <a:p>
            <a:pPr algn="ctr">
              <a:lnSpc>
                <a:spcPct val="90000"/>
              </a:lnSpc>
              <a:spcBef>
                <a:spcPts val="1000"/>
              </a:spcBef>
              <a:spcAft>
                <a:spcPts val="600"/>
              </a:spcAft>
            </a:pPr>
            <a:r>
              <a:rPr lang="en-US" sz="1700" b="1" dirty="0">
                <a:solidFill>
                  <a:srgbClr val="FFFFFF"/>
                </a:solidFill>
              </a:rPr>
              <a:t>Prepared by Valerie F. Leonard</a:t>
            </a:r>
          </a:p>
          <a:p>
            <a:pPr algn="ctr">
              <a:lnSpc>
                <a:spcPct val="90000"/>
              </a:lnSpc>
              <a:spcBef>
                <a:spcPts val="1000"/>
              </a:spcBef>
              <a:spcAft>
                <a:spcPts val="600"/>
              </a:spcAft>
            </a:pPr>
            <a:r>
              <a:rPr lang="en-US" sz="1700" b="1" dirty="0">
                <a:solidFill>
                  <a:srgbClr val="FFFFFF"/>
                </a:solidFill>
              </a:rPr>
              <a:t>Founder, Nonprofit Utopia, LLC</a:t>
            </a:r>
          </a:p>
          <a:p>
            <a:pPr algn="ctr">
              <a:lnSpc>
                <a:spcPct val="90000"/>
              </a:lnSpc>
              <a:spcBef>
                <a:spcPts val="1000"/>
              </a:spcBef>
              <a:spcAft>
                <a:spcPts val="600"/>
              </a:spcAft>
            </a:pPr>
            <a:r>
              <a:rPr lang="en-US" sz="1700" b="1" dirty="0">
                <a:solidFill>
                  <a:srgbClr val="FFFFFF"/>
                </a:solidFill>
              </a:rPr>
              <a:t>April 17, 2021</a:t>
            </a:r>
          </a:p>
        </p:txBody>
      </p:sp>
      <p:sp>
        <p:nvSpPr>
          <p:cNvPr id="80" name="sketchy box">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sketchy line">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alpha val="75000"/>
            </a:srgbClr>
          </a:solidFill>
          <a:ln w="41275" cap="rnd">
            <a:solidFill>
              <a:srgbClr val="FFFFFF">
                <a:alpha val="75000"/>
              </a:srgbClr>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B86D36-090A-48FB-A43C-2308EA3605DC}"/>
              </a:ext>
            </a:extLst>
          </p:cNvPr>
          <p:cNvSpPr/>
          <p:nvPr/>
        </p:nvSpPr>
        <p:spPr>
          <a:xfrm>
            <a:off x="10393251" y="5733288"/>
            <a:ext cx="1795700" cy="10023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Icon&#10;&#10;Description automatically generated">
            <a:extLst>
              <a:ext uri="{FF2B5EF4-FFF2-40B4-BE49-F238E27FC236}">
                <a16:creationId xmlns:a16="http://schemas.microsoft.com/office/drawing/2014/main" id="{9E2A6E14-7931-4112-9D33-611DA015E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1135" y="5794486"/>
            <a:ext cx="1670865" cy="746320"/>
          </a:xfrm>
          <a:prstGeom prst="rect">
            <a:avLst/>
          </a:prstGeom>
        </p:spPr>
      </p:pic>
    </p:spTree>
    <p:extLst>
      <p:ext uri="{BB962C8B-B14F-4D97-AF65-F5344CB8AC3E}">
        <p14:creationId xmlns:p14="http://schemas.microsoft.com/office/powerpoint/2010/main" val="2806757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1B7817-3321-4FF5-B209-C153861B2797}"/>
              </a:ext>
            </a:extLst>
          </p:cNvPr>
          <p:cNvPicPr>
            <a:picLocks noChangeAspect="1"/>
          </p:cNvPicPr>
          <p:nvPr/>
        </p:nvPicPr>
        <p:blipFill rotWithShape="1">
          <a:blip r:embed="rId2"/>
          <a:srcRect r="18666" b="-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84B58-AE43-462D-885B-EF08E4BCCB40}"/>
              </a:ext>
            </a:extLst>
          </p:cNvPr>
          <p:cNvSpPr>
            <a:spLocks noGrp="1"/>
          </p:cNvSpPr>
          <p:nvPr>
            <p:ph type="title"/>
          </p:nvPr>
        </p:nvSpPr>
        <p:spPr>
          <a:xfrm>
            <a:off x="594804" y="640263"/>
            <a:ext cx="6619811" cy="1344975"/>
          </a:xfrm>
        </p:spPr>
        <p:txBody>
          <a:bodyPr>
            <a:normAutofit/>
          </a:bodyPr>
          <a:lstStyle/>
          <a:p>
            <a:r>
              <a:rPr lang="en-US" sz="4000"/>
              <a:t>What Are the Implications?</a:t>
            </a:r>
          </a:p>
        </p:txBody>
      </p:sp>
      <p:graphicFrame>
        <p:nvGraphicFramePr>
          <p:cNvPr id="5" name="Content Placeholder 2">
            <a:extLst>
              <a:ext uri="{FF2B5EF4-FFF2-40B4-BE49-F238E27FC236}">
                <a16:creationId xmlns:a16="http://schemas.microsoft.com/office/drawing/2014/main" id="{AFC1394B-921A-4DA0-99D2-09D6104D105A}"/>
              </a:ext>
            </a:extLst>
          </p:cNvPr>
          <p:cNvGraphicFramePr>
            <a:graphicFrameLocks noGrp="1"/>
          </p:cNvGraphicFramePr>
          <p:nvPr>
            <p:ph idx="1"/>
            <p:extLst>
              <p:ext uri="{D42A27DB-BD31-4B8C-83A1-F6EECF244321}">
                <p14:modId xmlns:p14="http://schemas.microsoft.com/office/powerpoint/2010/main" val="2764600769"/>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con&#10;&#10;Description automatically generated">
            <a:extLst>
              <a:ext uri="{FF2B5EF4-FFF2-40B4-BE49-F238E27FC236}">
                <a16:creationId xmlns:a16="http://schemas.microsoft.com/office/drawing/2014/main" id="{89B5EFF2-5666-496E-91C2-964729FC408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2372" y="5595073"/>
            <a:ext cx="2207023" cy="985804"/>
          </a:xfrm>
          <a:prstGeom prst="rect">
            <a:avLst/>
          </a:prstGeom>
        </p:spPr>
      </p:pic>
    </p:spTree>
    <p:extLst>
      <p:ext uri="{BB962C8B-B14F-4D97-AF65-F5344CB8AC3E}">
        <p14:creationId xmlns:p14="http://schemas.microsoft.com/office/powerpoint/2010/main" val="1409477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D325-E69E-47F8-8A4E-3141992D1BBB}"/>
              </a:ext>
            </a:extLst>
          </p:cNvPr>
          <p:cNvSpPr>
            <a:spLocks noGrp="1"/>
          </p:cNvSpPr>
          <p:nvPr>
            <p:ph type="title"/>
          </p:nvPr>
        </p:nvSpPr>
        <p:spPr>
          <a:xfrm>
            <a:off x="5069940" y="365124"/>
            <a:ext cx="6172200" cy="1828800"/>
          </a:xfrm>
        </p:spPr>
        <p:txBody>
          <a:bodyPr>
            <a:normAutofit/>
          </a:bodyPr>
          <a:lstStyle/>
          <a:p>
            <a:r>
              <a:rPr lang="en-US" sz="3700" b="1"/>
              <a:t>Prison Gerrymandering is Hurting Cook County, Especially The Black Community</a:t>
            </a:r>
          </a:p>
        </p:txBody>
      </p:sp>
      <p:pic>
        <p:nvPicPr>
          <p:cNvPr id="6" name="Picture 5" descr="Text&#10;&#10;Description automatically generated with medium confidence">
            <a:extLst>
              <a:ext uri="{FF2B5EF4-FFF2-40B4-BE49-F238E27FC236}">
                <a16:creationId xmlns:a16="http://schemas.microsoft.com/office/drawing/2014/main" id="{BCCBA3BB-3739-4626-B220-3C60ED5DFA6F}"/>
              </a:ext>
            </a:extLst>
          </p:cNvPr>
          <p:cNvPicPr>
            <a:picLocks noChangeAspect="1"/>
          </p:cNvPicPr>
          <p:nvPr/>
        </p:nvPicPr>
        <p:blipFill rotWithShape="1">
          <a:blip r:embed="rId2">
            <a:extLst>
              <a:ext uri="{28A0092B-C50C-407E-A947-70E740481C1C}">
                <a14:useLocalDpi xmlns:a14="http://schemas.microsoft.com/office/drawing/2010/main" val="0"/>
              </a:ext>
            </a:extLst>
          </a:blip>
          <a:srcRect r="17495"/>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15E06873-C1F6-4225-B40E-405FDE4F53D4}"/>
              </a:ext>
            </a:extLst>
          </p:cNvPr>
          <p:cNvSpPr>
            <a:spLocks noGrp="1"/>
          </p:cNvSpPr>
          <p:nvPr>
            <p:ph idx="1"/>
          </p:nvPr>
        </p:nvSpPr>
        <p:spPr>
          <a:xfrm>
            <a:off x="5069940" y="2322576"/>
            <a:ext cx="6172200" cy="3858768"/>
          </a:xfrm>
        </p:spPr>
        <p:txBody>
          <a:bodyPr>
            <a:normAutofit/>
          </a:bodyPr>
          <a:lstStyle/>
          <a:p>
            <a:r>
              <a:rPr lang="en-US" sz="2400"/>
              <a:t>It should be noted that as of September 30, 2020, which includes the October 15th deadline for Census taking, there were 30,894 prisoners in the Illinois Department of Corrections prisons. </a:t>
            </a:r>
          </a:p>
          <a:p>
            <a:r>
              <a:rPr lang="en-US" sz="2400"/>
              <a:t>Of that number, 13,565 were from Cook county, or 44%. </a:t>
            </a:r>
          </a:p>
          <a:p>
            <a:r>
              <a:rPr lang="en-US" sz="2400"/>
              <a:t>Nine thousand, eight hundred seventy-two (9,872), or 73% were Black. </a:t>
            </a:r>
          </a:p>
          <a:p>
            <a:endParaRPr lang="en-US" sz="2400"/>
          </a:p>
          <a:p>
            <a:endParaRPr lang="en-US" sz="2400"/>
          </a:p>
        </p:txBody>
      </p:sp>
    </p:spTree>
    <p:extLst>
      <p:ext uri="{BB962C8B-B14F-4D97-AF65-F5344CB8AC3E}">
        <p14:creationId xmlns:p14="http://schemas.microsoft.com/office/powerpoint/2010/main" val="39112339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41">
            <a:extLst>
              <a:ext uri="{FF2B5EF4-FFF2-40B4-BE49-F238E27FC236}">
                <a16:creationId xmlns:a16="http://schemas.microsoft.com/office/drawing/2014/main" id="{0C08EDA0-D5F6-4481-BBA8-966D95EC42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55" name="Color">
              <a:extLst>
                <a:ext uri="{FF2B5EF4-FFF2-40B4-BE49-F238E27FC236}">
                  <a16:creationId xmlns:a16="http://schemas.microsoft.com/office/drawing/2014/main" id="{CC23B4B4-906F-45F7-A1BD-F1DBF97EB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lor">
              <a:extLst>
                <a:ext uri="{FF2B5EF4-FFF2-40B4-BE49-F238E27FC236}">
                  <a16:creationId xmlns:a16="http://schemas.microsoft.com/office/drawing/2014/main" id="{4CD72A2D-5584-4CC0-828C-F46BC4260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EE0FF575-86A1-4C7D-BFE7-2BC60564879E}"/>
              </a:ext>
            </a:extLst>
          </p:cNvPr>
          <p:cNvPicPr>
            <a:picLocks noChangeAspect="1"/>
          </p:cNvPicPr>
          <p:nvPr/>
        </p:nvPicPr>
        <p:blipFill rotWithShape="1">
          <a:blip r:embed="rId2"/>
          <a:srcRect l="17394" r="22572" b="2"/>
          <a:stretch/>
        </p:blipFill>
        <p:spPr>
          <a:xfrm>
            <a:off x="6803647" y="1065276"/>
            <a:ext cx="4730214" cy="4727448"/>
          </a:xfrm>
          <a:prstGeom prst="rect">
            <a:avLst/>
          </a:prstGeom>
        </p:spPr>
      </p:pic>
      <p:grpSp>
        <p:nvGrpSpPr>
          <p:cNvPr id="57" name="Group 45">
            <a:extLst>
              <a:ext uri="{FF2B5EF4-FFF2-40B4-BE49-F238E27FC236}">
                <a16:creationId xmlns:a16="http://schemas.microsoft.com/office/drawing/2014/main" id="{ED1D4DBC-180F-4364-A77A-427818EEA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58" name="Freeform: Shape 46">
              <a:extLst>
                <a:ext uri="{FF2B5EF4-FFF2-40B4-BE49-F238E27FC236}">
                  <a16:creationId xmlns:a16="http://schemas.microsoft.com/office/drawing/2014/main" id="{E979919B-BEE8-434A-89DF-BE8E28142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47">
              <a:extLst>
                <a:ext uri="{FF2B5EF4-FFF2-40B4-BE49-F238E27FC236}">
                  <a16:creationId xmlns:a16="http://schemas.microsoft.com/office/drawing/2014/main" id="{F9CD2586-0E0D-473F-B583-24719041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48">
              <a:extLst>
                <a:ext uri="{FF2B5EF4-FFF2-40B4-BE49-F238E27FC236}">
                  <a16:creationId xmlns:a16="http://schemas.microsoft.com/office/drawing/2014/main" id="{30BAE38B-57E3-40D2-B225-F815D1C8D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49">
              <a:extLst>
                <a:ext uri="{FF2B5EF4-FFF2-40B4-BE49-F238E27FC236}">
                  <a16:creationId xmlns:a16="http://schemas.microsoft.com/office/drawing/2014/main" id="{2F0F9843-D824-455E-9174-8418FDCE5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50">
              <a:extLst>
                <a:ext uri="{FF2B5EF4-FFF2-40B4-BE49-F238E27FC236}">
                  <a16:creationId xmlns:a16="http://schemas.microsoft.com/office/drawing/2014/main" id="{E6B526B7-0747-48BB-BDD0-E9E358F09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5E2A43-EBD9-4E2B-8167-6EFCC3646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EE56EB6-9B75-4BB0-A6E5-071CDEFC2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9B5D325-E69E-47F8-8A4E-3141992D1BBB}"/>
              </a:ext>
            </a:extLst>
          </p:cNvPr>
          <p:cNvSpPr>
            <a:spLocks noGrp="1"/>
          </p:cNvSpPr>
          <p:nvPr>
            <p:ph type="title"/>
          </p:nvPr>
        </p:nvSpPr>
        <p:spPr>
          <a:xfrm>
            <a:off x="786384" y="841249"/>
            <a:ext cx="5692953" cy="2594302"/>
          </a:xfrm>
        </p:spPr>
        <p:txBody>
          <a:bodyPr anchor="b">
            <a:normAutofit/>
          </a:bodyPr>
          <a:lstStyle/>
          <a:p>
            <a:r>
              <a:rPr lang="en-US" b="1" dirty="0">
                <a:solidFill>
                  <a:schemeClr val="bg1"/>
                </a:solidFill>
              </a:rPr>
              <a:t>Prison Gerrymandering is Hurting Cook County, Especially The Black Community</a:t>
            </a:r>
          </a:p>
        </p:txBody>
      </p:sp>
      <p:graphicFrame>
        <p:nvGraphicFramePr>
          <p:cNvPr id="33" name="Content Placeholder 2">
            <a:extLst>
              <a:ext uri="{FF2B5EF4-FFF2-40B4-BE49-F238E27FC236}">
                <a16:creationId xmlns:a16="http://schemas.microsoft.com/office/drawing/2014/main" id="{AD0F8839-0D59-4848-959F-7AAE62DD41F9}"/>
              </a:ext>
            </a:extLst>
          </p:cNvPr>
          <p:cNvGraphicFramePr>
            <a:graphicFrameLocks noGrp="1"/>
          </p:cNvGraphicFramePr>
          <p:nvPr>
            <p:ph idx="1"/>
            <p:extLst>
              <p:ext uri="{D42A27DB-BD31-4B8C-83A1-F6EECF244321}">
                <p14:modId xmlns:p14="http://schemas.microsoft.com/office/powerpoint/2010/main" val="3225481794"/>
              </p:ext>
            </p:extLst>
          </p:nvPr>
        </p:nvGraphicFramePr>
        <p:xfrm>
          <a:off x="786383" y="3566810"/>
          <a:ext cx="5692953" cy="2651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8153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19">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3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23">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9" name="Freeform: Shape 24">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25">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26">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27">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3" name="Freeform: Shape 28">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4" name="Freeform: Shape 29">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5" name="Freeform: Shape 30">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9B5D325-E69E-47F8-8A4E-3141992D1BBB}"/>
              </a:ext>
            </a:extLst>
          </p:cNvPr>
          <p:cNvSpPr>
            <a:spLocks noGrp="1"/>
          </p:cNvSpPr>
          <p:nvPr>
            <p:ph type="title"/>
          </p:nvPr>
        </p:nvSpPr>
        <p:spPr>
          <a:xfrm>
            <a:off x="786385" y="841248"/>
            <a:ext cx="3515244" cy="5340097"/>
          </a:xfrm>
        </p:spPr>
        <p:txBody>
          <a:bodyPr anchor="ctr">
            <a:normAutofit/>
          </a:bodyPr>
          <a:lstStyle/>
          <a:p>
            <a:r>
              <a:rPr lang="en-US" sz="3700" b="1">
                <a:solidFill>
                  <a:schemeClr val="bg1"/>
                </a:solidFill>
              </a:rPr>
              <a:t>Prison Gerrymandering is Hurting Cook County, Especially The Black Community</a:t>
            </a:r>
          </a:p>
        </p:txBody>
      </p:sp>
      <p:graphicFrame>
        <p:nvGraphicFramePr>
          <p:cNvPr id="46" name="Content Placeholder 2">
            <a:extLst>
              <a:ext uri="{FF2B5EF4-FFF2-40B4-BE49-F238E27FC236}">
                <a16:creationId xmlns:a16="http://schemas.microsoft.com/office/drawing/2014/main" id="{EF397CDB-FE87-44EF-9710-A457565BB9E5}"/>
              </a:ext>
            </a:extLst>
          </p:cNvPr>
          <p:cNvGraphicFramePr>
            <a:graphicFrameLocks noGrp="1"/>
          </p:cNvGraphicFramePr>
          <p:nvPr>
            <p:ph idx="1"/>
            <p:extLst>
              <p:ext uri="{D42A27DB-BD31-4B8C-83A1-F6EECF244321}">
                <p14:modId xmlns:p14="http://schemas.microsoft.com/office/powerpoint/2010/main" val="3420398222"/>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2668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310F46E-AAC3-46AF-8D81-7EABE16988CE}"/>
              </a:ext>
            </a:extLst>
          </p:cNvPr>
          <p:cNvSpPr>
            <a:spLocks noGrp="1"/>
          </p:cNvSpPr>
          <p:nvPr>
            <p:ph type="title"/>
          </p:nvPr>
        </p:nvSpPr>
        <p:spPr>
          <a:xfrm>
            <a:off x="4384039" y="365125"/>
            <a:ext cx="7164493" cy="1325563"/>
          </a:xfrm>
        </p:spPr>
        <p:txBody>
          <a:bodyPr>
            <a:normAutofit/>
          </a:bodyPr>
          <a:lstStyle/>
          <a:p>
            <a:r>
              <a:rPr lang="en-US" dirty="0"/>
              <a:t>Districts Where At Least 2% of the Population is Incarcerated</a:t>
            </a:r>
          </a:p>
        </p:txBody>
      </p:sp>
      <p:pic>
        <p:nvPicPr>
          <p:cNvPr id="1026" name="Picture 2" descr="map highlighting the 11 IL House Districts with large prison populations">
            <a:extLst>
              <a:ext uri="{FF2B5EF4-FFF2-40B4-BE49-F238E27FC236}">
                <a16:creationId xmlns:a16="http://schemas.microsoft.com/office/drawing/2014/main" id="{F8E0CD72-7CFA-4DA2-B606-53C561B2DC7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794" y="365125"/>
            <a:ext cx="3565996" cy="63964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A2E6167-9CE4-4E59-AF25-C1B45D0E89B7}"/>
              </a:ext>
            </a:extLst>
          </p:cNvPr>
          <p:cNvSpPr>
            <a:spLocks noGrp="1"/>
          </p:cNvSpPr>
          <p:nvPr>
            <p:ph idx="1"/>
          </p:nvPr>
        </p:nvSpPr>
        <p:spPr>
          <a:xfrm>
            <a:off x="4387515" y="2022601"/>
            <a:ext cx="7161017" cy="4154361"/>
          </a:xfrm>
        </p:spPr>
        <p:txBody>
          <a:bodyPr>
            <a:normAutofit/>
          </a:bodyPr>
          <a:lstStyle/>
          <a:p>
            <a:r>
              <a:rPr lang="en-US" dirty="0"/>
              <a:t>There are 11 legislative districts in Illinois in which 2%-3.4% of their populations were incarcerated. </a:t>
            </a:r>
          </a:p>
          <a:p>
            <a:r>
              <a:rPr lang="en-US" dirty="0"/>
              <a:t>As a result, their populations are over-stated by as much as 3.4%, while the prisoners’ hometown populations are understated.</a:t>
            </a:r>
          </a:p>
          <a:p>
            <a:pPr marL="0" indent="0">
              <a:buNone/>
            </a:pPr>
            <a:endParaRPr lang="en-US" dirty="0"/>
          </a:p>
          <a:p>
            <a:pPr marL="0" indent="0">
              <a:buNone/>
            </a:pPr>
            <a:r>
              <a:rPr lang="en-US" sz="1800" dirty="0"/>
              <a:t>Source: https://www.prisonersofthecensus.org/illinois/importing.html</a:t>
            </a:r>
          </a:p>
        </p:txBody>
      </p:sp>
    </p:spTree>
    <p:extLst>
      <p:ext uri="{BB962C8B-B14F-4D97-AF65-F5344CB8AC3E}">
        <p14:creationId xmlns:p14="http://schemas.microsoft.com/office/powerpoint/2010/main" val="15634578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0">
            <a:extLst>
              <a:ext uri="{FF2B5EF4-FFF2-40B4-BE49-F238E27FC236}">
                <a16:creationId xmlns:a16="http://schemas.microsoft.com/office/drawing/2014/main" id="{427F7AF4-72C6-4B71-9E40-53E8BFEF36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20013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EB9568D-A5C9-4AEB-96A3-BFB5B8E168E0}"/>
              </a:ext>
            </a:extLst>
          </p:cNvPr>
          <p:cNvSpPr>
            <a:spLocks noGrp="1"/>
          </p:cNvSpPr>
          <p:nvPr>
            <p:ph type="title"/>
          </p:nvPr>
        </p:nvSpPr>
        <p:spPr>
          <a:xfrm>
            <a:off x="424131" y="245082"/>
            <a:ext cx="11478059" cy="932688"/>
          </a:xfrm>
        </p:spPr>
        <p:txBody>
          <a:bodyPr vert="horz" lIns="91440" tIns="45720" rIns="91440" bIns="45720" rtlCol="0" anchor="b">
            <a:normAutofit fontScale="90000"/>
          </a:bodyPr>
          <a:lstStyle/>
          <a:p>
            <a:r>
              <a:rPr lang="en-US" sz="3400" b="1" kern="1200" dirty="0">
                <a:solidFill>
                  <a:schemeClr val="bg1"/>
                </a:solidFill>
                <a:latin typeface="Arial" panose="020B0604020202020204" pitchFamily="34" charset="0"/>
                <a:cs typeface="Arial" panose="020B0604020202020204" pitchFamily="34" charset="0"/>
              </a:rPr>
              <a:t>Zip Codes With The Highest Number of Returning Prisoners </a:t>
            </a:r>
          </a:p>
        </p:txBody>
      </p:sp>
      <p:graphicFrame>
        <p:nvGraphicFramePr>
          <p:cNvPr id="11" name="Table 10">
            <a:extLst>
              <a:ext uri="{FF2B5EF4-FFF2-40B4-BE49-F238E27FC236}">
                <a16:creationId xmlns:a16="http://schemas.microsoft.com/office/drawing/2014/main" id="{66CBCB78-B378-40BB-8248-B96FB27A8408}"/>
              </a:ext>
            </a:extLst>
          </p:cNvPr>
          <p:cNvGraphicFramePr>
            <a:graphicFrameLocks noGrp="1"/>
          </p:cNvGraphicFramePr>
          <p:nvPr>
            <p:extLst>
              <p:ext uri="{D42A27DB-BD31-4B8C-83A1-F6EECF244321}">
                <p14:modId xmlns:p14="http://schemas.microsoft.com/office/powerpoint/2010/main" val="3935835330"/>
              </p:ext>
            </p:extLst>
          </p:nvPr>
        </p:nvGraphicFramePr>
        <p:xfrm>
          <a:off x="258487" y="2250363"/>
          <a:ext cx="8148053" cy="4203707"/>
        </p:xfrm>
        <a:graphic>
          <a:graphicData uri="http://schemas.openxmlformats.org/drawingml/2006/table">
            <a:tbl>
              <a:tblPr firstRow="1" bandRow="1">
                <a:tableStyleId>{9D7B26C5-4107-4FEC-AEDC-1716B250A1EF}</a:tableStyleId>
              </a:tblPr>
              <a:tblGrid>
                <a:gridCol w="3651564">
                  <a:extLst>
                    <a:ext uri="{9D8B030D-6E8A-4147-A177-3AD203B41FA5}">
                      <a16:colId xmlns:a16="http://schemas.microsoft.com/office/drawing/2014/main" val="3378454819"/>
                    </a:ext>
                  </a:extLst>
                </a:gridCol>
                <a:gridCol w="4496489">
                  <a:extLst>
                    <a:ext uri="{9D8B030D-6E8A-4147-A177-3AD203B41FA5}">
                      <a16:colId xmlns:a16="http://schemas.microsoft.com/office/drawing/2014/main" val="1351194419"/>
                    </a:ext>
                  </a:extLst>
                </a:gridCol>
              </a:tblGrid>
              <a:tr h="450905">
                <a:tc>
                  <a:txBody>
                    <a:bodyPr/>
                    <a:lstStyle/>
                    <a:p>
                      <a:pPr algn="l" fontAlgn="b"/>
                      <a:r>
                        <a:rPr lang="en-US" sz="2600" b="0" u="none" strike="noStrike" dirty="0">
                          <a:solidFill>
                            <a:srgbClr val="000000"/>
                          </a:solidFill>
                          <a:effectLst/>
                          <a:latin typeface="Arial" panose="020B0604020202020204" pitchFamily="34" charset="0"/>
                          <a:cs typeface="Arial" panose="020B0604020202020204" pitchFamily="34" charset="0"/>
                        </a:rPr>
                        <a:t>Zip Code</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20210" marR="20210" marT="20210" marB="0" anchor="b"/>
                </a:tc>
                <a:tc>
                  <a:txBody>
                    <a:bodyPr/>
                    <a:lstStyle/>
                    <a:p>
                      <a:pPr algn="l" fontAlgn="b"/>
                      <a:r>
                        <a:rPr lang="en-US" sz="2600" b="0" u="none" strike="noStrike">
                          <a:solidFill>
                            <a:srgbClr val="000000"/>
                          </a:solidFill>
                          <a:effectLst/>
                          <a:latin typeface="Arial" panose="020B0604020202020204" pitchFamily="34" charset="0"/>
                          <a:cs typeface="Arial" panose="020B0604020202020204" pitchFamily="34" charset="0"/>
                        </a:rPr>
                        <a:t> Returning Prisoners </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968828083"/>
                  </a:ext>
                </a:extLst>
              </a:tr>
              <a:tr h="450905">
                <a:tc>
                  <a:txBody>
                    <a:bodyPr/>
                    <a:lstStyle/>
                    <a:p>
                      <a:pPr algn="l" fontAlgn="ctr"/>
                      <a:r>
                        <a:rPr lang="en-US" sz="2600" b="0" u="none" strike="noStrike" dirty="0">
                          <a:solidFill>
                            <a:srgbClr val="000000"/>
                          </a:solidFill>
                          <a:effectLst/>
                          <a:latin typeface="Arial" panose="020B0604020202020204" pitchFamily="34" charset="0"/>
                          <a:cs typeface="Arial" panose="020B0604020202020204" pitchFamily="34" charset="0"/>
                        </a:rPr>
                        <a:t>60608</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a:solidFill>
                            <a:srgbClr val="000000"/>
                          </a:solidFill>
                          <a:effectLst/>
                          <a:latin typeface="Arial" panose="020B0604020202020204" pitchFamily="34" charset="0"/>
                          <a:cs typeface="Arial" panose="020B0604020202020204" pitchFamily="34" charset="0"/>
                        </a:rPr>
                        <a:t>      1,570 </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752094076"/>
                  </a:ext>
                </a:extLst>
              </a:tr>
              <a:tr h="596467">
                <a:tc>
                  <a:txBody>
                    <a:bodyPr/>
                    <a:lstStyle/>
                    <a:p>
                      <a:pPr algn="l" fontAlgn="ctr"/>
                      <a:r>
                        <a:rPr lang="en-US" sz="2600" b="0" u="none" strike="noStrike" dirty="0">
                          <a:solidFill>
                            <a:srgbClr val="000000"/>
                          </a:solidFill>
                          <a:effectLst/>
                          <a:latin typeface="Arial" panose="020B0604020202020204" pitchFamily="34" charset="0"/>
                          <a:cs typeface="Arial" panose="020B0604020202020204" pitchFamily="34" charset="0"/>
                        </a:rPr>
                        <a:t>60607</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a:solidFill>
                            <a:srgbClr val="000000"/>
                          </a:solidFill>
                          <a:effectLst/>
                          <a:latin typeface="Arial" panose="020B0604020202020204" pitchFamily="34" charset="0"/>
                          <a:cs typeface="Arial" panose="020B0604020202020204" pitchFamily="34" charset="0"/>
                        </a:rPr>
                        <a:t>         923 </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4289715128"/>
                  </a:ext>
                </a:extLst>
              </a:tr>
              <a:tr h="450905">
                <a:tc>
                  <a:txBody>
                    <a:bodyPr/>
                    <a:lstStyle/>
                    <a:p>
                      <a:pPr algn="l" fontAlgn="ctr"/>
                      <a:r>
                        <a:rPr lang="en-US" sz="2600" b="0" u="none" strike="noStrike" dirty="0">
                          <a:solidFill>
                            <a:srgbClr val="000000"/>
                          </a:solidFill>
                          <a:effectLst/>
                          <a:latin typeface="Arial" panose="020B0604020202020204" pitchFamily="34" charset="0"/>
                          <a:cs typeface="Arial" panose="020B0604020202020204" pitchFamily="34" charset="0"/>
                        </a:rPr>
                        <a:t>60624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a:solidFill>
                            <a:srgbClr val="000000"/>
                          </a:solidFill>
                          <a:effectLst/>
                          <a:latin typeface="Arial" panose="020B0604020202020204" pitchFamily="34" charset="0"/>
                          <a:cs typeface="Arial" panose="020B0604020202020204" pitchFamily="34" charset="0"/>
                        </a:rPr>
                        <a:t>         779 </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2407348809"/>
                  </a:ext>
                </a:extLst>
              </a:tr>
              <a:tr h="450905">
                <a:tc>
                  <a:txBody>
                    <a:bodyPr/>
                    <a:lstStyle/>
                    <a:p>
                      <a:pPr algn="l" fontAlgn="ctr"/>
                      <a:r>
                        <a:rPr lang="en-US" sz="2600" b="0" u="none" strike="noStrike" dirty="0">
                          <a:solidFill>
                            <a:srgbClr val="000000"/>
                          </a:solidFill>
                          <a:effectLst/>
                          <a:latin typeface="Arial" panose="020B0604020202020204" pitchFamily="34" charset="0"/>
                          <a:cs typeface="Arial" panose="020B0604020202020204" pitchFamily="34" charset="0"/>
                        </a:rPr>
                        <a:t>60644</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dirty="0">
                          <a:solidFill>
                            <a:srgbClr val="000000"/>
                          </a:solidFill>
                          <a:effectLst/>
                          <a:latin typeface="Arial" panose="020B0604020202020204" pitchFamily="34" charset="0"/>
                          <a:cs typeface="Arial" panose="020B0604020202020204" pitchFamily="34" charset="0"/>
                        </a:rPr>
                        <a:t>         679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163325101"/>
                  </a:ext>
                </a:extLst>
              </a:tr>
              <a:tr h="450905">
                <a:tc>
                  <a:txBody>
                    <a:bodyPr/>
                    <a:lstStyle/>
                    <a:p>
                      <a:pPr algn="l" fontAlgn="ctr"/>
                      <a:r>
                        <a:rPr lang="en-US" sz="2600" b="0" u="none" strike="noStrike">
                          <a:solidFill>
                            <a:srgbClr val="000000"/>
                          </a:solidFill>
                          <a:effectLst/>
                          <a:latin typeface="Arial" panose="020B0604020202020204" pitchFamily="34" charset="0"/>
                          <a:cs typeface="Arial" panose="020B0604020202020204" pitchFamily="34" charset="0"/>
                        </a:rPr>
                        <a:t>60651</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dirty="0">
                          <a:solidFill>
                            <a:srgbClr val="000000"/>
                          </a:solidFill>
                          <a:effectLst/>
                          <a:latin typeface="Arial" panose="020B0604020202020204" pitchFamily="34" charset="0"/>
                          <a:cs typeface="Arial" panose="020B0604020202020204" pitchFamily="34" charset="0"/>
                        </a:rPr>
                        <a:t>         616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3200750396"/>
                  </a:ext>
                </a:extLst>
              </a:tr>
              <a:tr h="450905">
                <a:tc>
                  <a:txBody>
                    <a:bodyPr/>
                    <a:lstStyle/>
                    <a:p>
                      <a:pPr algn="l" fontAlgn="ctr"/>
                      <a:r>
                        <a:rPr lang="en-US" sz="2600" b="0" u="none" strike="noStrike">
                          <a:solidFill>
                            <a:srgbClr val="000000"/>
                          </a:solidFill>
                          <a:effectLst/>
                          <a:latin typeface="Arial" panose="020B0604020202020204" pitchFamily="34" charset="0"/>
                          <a:cs typeface="Arial" panose="020B0604020202020204" pitchFamily="34" charset="0"/>
                        </a:rPr>
                        <a:t>60623</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dirty="0">
                          <a:solidFill>
                            <a:srgbClr val="000000"/>
                          </a:solidFill>
                          <a:effectLst/>
                          <a:latin typeface="Arial" panose="020B0604020202020204" pitchFamily="34" charset="0"/>
                          <a:cs typeface="Arial" panose="020B0604020202020204" pitchFamily="34" charset="0"/>
                        </a:rPr>
                        <a:t>         540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683487916"/>
                  </a:ext>
                </a:extLst>
              </a:tr>
              <a:tr h="450905">
                <a:tc>
                  <a:txBody>
                    <a:bodyPr/>
                    <a:lstStyle/>
                    <a:p>
                      <a:pPr algn="l" fontAlgn="ctr"/>
                      <a:r>
                        <a:rPr lang="en-US" sz="2600" b="0" u="none" strike="noStrike">
                          <a:solidFill>
                            <a:srgbClr val="000000"/>
                          </a:solidFill>
                          <a:effectLst/>
                          <a:latin typeface="Arial" panose="020B0604020202020204" pitchFamily="34" charset="0"/>
                          <a:cs typeface="Arial" panose="020B0604020202020204" pitchFamily="34" charset="0"/>
                        </a:rPr>
                        <a:t>60621</a:t>
                      </a: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dirty="0">
                          <a:solidFill>
                            <a:srgbClr val="000000"/>
                          </a:solidFill>
                          <a:effectLst/>
                          <a:latin typeface="Arial" panose="020B0604020202020204" pitchFamily="34" charset="0"/>
                          <a:cs typeface="Arial" panose="020B0604020202020204" pitchFamily="34" charset="0"/>
                        </a:rPr>
                        <a:t>         428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1019211792"/>
                  </a:ext>
                </a:extLst>
              </a:tr>
              <a:tr h="450905">
                <a:tc>
                  <a:txBody>
                    <a:bodyPr/>
                    <a:lstStyle/>
                    <a:p>
                      <a:pPr algn="l" fontAlgn="ctr"/>
                      <a:endParaRPr lang="en-US" sz="2600" b="0" i="0" u="none" strike="noStrike">
                        <a:solidFill>
                          <a:srgbClr val="000000"/>
                        </a:solidFill>
                        <a:effectLst/>
                        <a:latin typeface="Arial" panose="020B0604020202020204" pitchFamily="34" charset="0"/>
                        <a:cs typeface="Arial" panose="020B0604020202020204" pitchFamily="34" charset="0"/>
                      </a:endParaRPr>
                    </a:p>
                  </a:txBody>
                  <a:tcPr marL="181891" marR="20210" marT="20210" marB="0" anchor="ctr"/>
                </a:tc>
                <a:tc>
                  <a:txBody>
                    <a:bodyPr/>
                    <a:lstStyle/>
                    <a:p>
                      <a:pPr algn="l" fontAlgn="b"/>
                      <a:r>
                        <a:rPr lang="en-US" sz="2600" b="0" u="none" strike="noStrike" dirty="0">
                          <a:solidFill>
                            <a:srgbClr val="000000"/>
                          </a:solidFill>
                          <a:effectLst/>
                          <a:latin typeface="Arial" panose="020B0604020202020204" pitchFamily="34" charset="0"/>
                          <a:cs typeface="Arial" panose="020B0604020202020204" pitchFamily="34" charset="0"/>
                        </a:rPr>
                        <a:t>      5,535 </a:t>
                      </a:r>
                      <a:endParaRPr lang="en-US" sz="2600" b="0" i="0" u="none" strike="noStrike" dirty="0">
                        <a:solidFill>
                          <a:srgbClr val="000000"/>
                        </a:solidFill>
                        <a:effectLst/>
                        <a:latin typeface="Arial" panose="020B0604020202020204" pitchFamily="34" charset="0"/>
                        <a:cs typeface="Arial" panose="020B0604020202020204" pitchFamily="34" charset="0"/>
                      </a:endParaRPr>
                    </a:p>
                  </a:txBody>
                  <a:tcPr marL="20210" marR="20210" marT="20210" marB="0" anchor="b"/>
                </a:tc>
                <a:extLst>
                  <a:ext uri="{0D108BD9-81ED-4DB2-BD59-A6C34878D82A}">
                    <a16:rowId xmlns:a16="http://schemas.microsoft.com/office/drawing/2014/main" val="3739022978"/>
                  </a:ext>
                </a:extLst>
              </a:tr>
            </a:tbl>
          </a:graphicData>
        </a:graphic>
      </p:graphicFrame>
      <p:sp>
        <p:nvSpPr>
          <p:cNvPr id="12" name="TextBox 11">
            <a:extLst>
              <a:ext uri="{FF2B5EF4-FFF2-40B4-BE49-F238E27FC236}">
                <a16:creationId xmlns:a16="http://schemas.microsoft.com/office/drawing/2014/main" id="{48E80634-9D23-4C61-BDC7-8A006AF079F5}"/>
              </a:ext>
            </a:extLst>
          </p:cNvPr>
          <p:cNvSpPr txBox="1"/>
          <p:nvPr/>
        </p:nvSpPr>
        <p:spPr>
          <a:xfrm>
            <a:off x="8795657" y="2438400"/>
            <a:ext cx="2634343" cy="310854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6 of the 10 Illinois Zip Codes with the most returning prisoners are on Chicago’s West Side, with all or some land mass in Senate District 5. </a:t>
            </a: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Source:  CBS Local 2013 </a:t>
            </a:r>
          </a:p>
        </p:txBody>
      </p:sp>
    </p:spTree>
    <p:extLst>
      <p:ext uri="{BB962C8B-B14F-4D97-AF65-F5344CB8AC3E}">
        <p14:creationId xmlns:p14="http://schemas.microsoft.com/office/powerpoint/2010/main" val="2336323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A5AA63-AFE7-461F-B699-66E53CCACD2B}"/>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The Ask</a:t>
            </a:r>
          </a:p>
        </p:txBody>
      </p:sp>
      <p:sp>
        <p:nvSpPr>
          <p:cNvPr id="3" name="Content Placeholder 2">
            <a:extLst>
              <a:ext uri="{FF2B5EF4-FFF2-40B4-BE49-F238E27FC236}">
                <a16:creationId xmlns:a16="http://schemas.microsoft.com/office/drawing/2014/main" id="{D3C060F9-2959-48D3-BAC0-801D186BC585}"/>
              </a:ext>
            </a:extLst>
          </p:cNvPr>
          <p:cNvSpPr>
            <a:spLocks noGrp="1"/>
          </p:cNvSpPr>
          <p:nvPr>
            <p:ph idx="1"/>
          </p:nvPr>
        </p:nvSpPr>
        <p:spPr>
          <a:xfrm>
            <a:off x="4810259" y="649480"/>
            <a:ext cx="6555347" cy="6198382"/>
          </a:xfrm>
        </p:spPr>
        <p:txBody>
          <a:bodyPr anchor="ctr">
            <a:normAutofit/>
          </a:bodyPr>
          <a:lstStyle/>
          <a:p>
            <a:r>
              <a:rPr lang="en-US" sz="2000" dirty="0"/>
              <a:t>Hold at least one hearing on Chicago’s South Side</a:t>
            </a:r>
          </a:p>
          <a:p>
            <a:r>
              <a:rPr lang="en-US" sz="2000" dirty="0"/>
              <a:t>To the extent possible, keep the North Lawndale community together. </a:t>
            </a:r>
          </a:p>
          <a:p>
            <a:pPr lvl="1"/>
            <a:r>
              <a:rPr lang="en-US" sz="2000" dirty="0"/>
              <a:t>Don’t create any maps with legislative boundaries going through the community.  Where possible, boundaries should go around the community</a:t>
            </a:r>
          </a:p>
          <a:p>
            <a:r>
              <a:rPr lang="en-US" sz="2000" dirty="0"/>
              <a:t>End Prison Gerrymandering effective immediately</a:t>
            </a:r>
          </a:p>
          <a:p>
            <a:pPr lvl="1"/>
            <a:r>
              <a:rPr lang="en-US" sz="2000" dirty="0"/>
              <a:t>Illinois Senate District 5 includes some or all of the land mass from 6 of the top 10 Illinois zip codes prisoners are likely to return when they are released.  Yet, they will be counted Downstate, rather than in Senate District 5 or North Lawndale</a:t>
            </a:r>
          </a:p>
          <a:p>
            <a:pPr lvl="1"/>
            <a:r>
              <a:rPr lang="en-US" sz="2000" dirty="0"/>
              <a:t>Even though legislation was passed to end prison gerrymandering, it won’t take effect until 2025, which effectively means 2031.  We need our money now to take care of prisoners and address other issues like school funding, health care, etc.</a:t>
            </a:r>
          </a:p>
          <a:p>
            <a:r>
              <a:rPr lang="en-US" sz="2000" dirty="0"/>
              <a:t>Draw as many majority-Black legislative districts as the data will allow.</a:t>
            </a:r>
          </a:p>
        </p:txBody>
      </p:sp>
      <p:pic>
        <p:nvPicPr>
          <p:cNvPr id="17" name="Picture 16" descr="Icon&#10;&#10;Description automatically generated">
            <a:extLst>
              <a:ext uri="{FF2B5EF4-FFF2-40B4-BE49-F238E27FC236}">
                <a16:creationId xmlns:a16="http://schemas.microsoft.com/office/drawing/2014/main" id="{C9B43920-ED9D-49D1-82D3-B9E77BEE7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5127" y="5974080"/>
            <a:ext cx="1956228" cy="873782"/>
          </a:xfrm>
          <a:prstGeom prst="rect">
            <a:avLst/>
          </a:prstGeom>
        </p:spPr>
      </p:pic>
    </p:spTree>
    <p:extLst>
      <p:ext uri="{BB962C8B-B14F-4D97-AF65-F5344CB8AC3E}">
        <p14:creationId xmlns:p14="http://schemas.microsoft.com/office/powerpoint/2010/main" val="357063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79" y="315918"/>
            <a:ext cx="4908082" cy="769025"/>
          </a:xfrm>
        </p:spPr>
        <p:txBody>
          <a:bodyPr>
            <a:normAutofit/>
          </a:bodyPr>
          <a:lstStyle/>
          <a:p>
            <a:pPr algn="ctr"/>
            <a:r>
              <a:rPr lang="en-US" sz="4000" b="1" dirty="0">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a:xfrm>
            <a:off x="762001" y="1252803"/>
            <a:ext cx="5746282" cy="4766997"/>
          </a:xfrm>
        </p:spPr>
        <p:txBody>
          <a:bodyPr>
            <a:noAutofit/>
          </a:bodyPr>
          <a:lstStyle/>
          <a:p>
            <a:pPr marL="0" indent="0">
              <a:buNone/>
            </a:pPr>
            <a:r>
              <a:rPr lang="en-US" sz="2400" dirty="0">
                <a:latin typeface="Arial" panose="020B0604020202020204" pitchFamily="34" charset="0"/>
                <a:cs typeface="Arial" panose="020B0604020202020204" pitchFamily="34" charset="0"/>
              </a:rPr>
              <a:t>Questions regarding this presentation may be addressed to </a:t>
            </a:r>
          </a:p>
          <a:p>
            <a:pPr marL="0" indent="0">
              <a:buNone/>
            </a:pPr>
            <a:endParaRPr lang="en-US" sz="2400" dirty="0">
              <a:latin typeface="Arial" panose="020B0604020202020204" pitchFamily="34" charset="0"/>
              <a:cs typeface="Arial" panose="020B0604020202020204" pitchFamily="34" charset="0"/>
            </a:endParaRPr>
          </a:p>
          <a:p>
            <a:pPr marL="400050" lvl="1" indent="0">
              <a:buNone/>
            </a:pPr>
            <a:r>
              <a:rPr lang="en-US" dirty="0">
                <a:latin typeface="Arial" panose="020B0604020202020204" pitchFamily="34" charset="0"/>
                <a:cs typeface="Arial" panose="020B0604020202020204" pitchFamily="34" charset="0"/>
              </a:rPr>
              <a:t>Valerie F. Leonard</a:t>
            </a:r>
          </a:p>
          <a:p>
            <a:pPr marL="400050" lvl="1" indent="0">
              <a:buNone/>
            </a:pPr>
            <a:r>
              <a:rPr lang="en-US" dirty="0">
                <a:latin typeface="Arial" panose="020B0604020202020204" pitchFamily="34" charset="0"/>
                <a:cs typeface="Arial" panose="020B0604020202020204" pitchFamily="34" charset="0"/>
              </a:rPr>
              <a:t>Founder, Nonprofit Utopia</a:t>
            </a:r>
          </a:p>
          <a:p>
            <a:pPr marL="400050" lvl="1" indent="0">
              <a:buNone/>
            </a:pPr>
            <a:r>
              <a:rPr lang="en-US" dirty="0">
                <a:latin typeface="Arial" panose="020B0604020202020204" pitchFamily="34" charset="0"/>
                <a:cs typeface="Arial" panose="020B0604020202020204" pitchFamily="34" charset="0"/>
                <a:hlinkClick r:id="rId3"/>
              </a:rPr>
              <a:t>valeriefleonard@nonprofitutopia.com</a:t>
            </a:r>
            <a:endParaRPr lang="en-US" dirty="0">
              <a:latin typeface="Arial" panose="020B0604020202020204" pitchFamily="34" charset="0"/>
              <a:cs typeface="Arial" panose="020B0604020202020204" pitchFamily="34" charset="0"/>
            </a:endParaRPr>
          </a:p>
          <a:p>
            <a:pPr marL="400050" lvl="1" indent="0">
              <a:buNone/>
            </a:pPr>
            <a:r>
              <a:rPr lang="en-US">
                <a:latin typeface="Arial" panose="020B0604020202020204" pitchFamily="34" charset="0"/>
                <a:cs typeface="Arial" panose="020B0604020202020204" pitchFamily="34" charset="0"/>
              </a:rPr>
              <a:t>773-571-3886</a:t>
            </a:r>
            <a:endParaRPr lang="en-US" dirty="0">
              <a:latin typeface="Arial" panose="020B0604020202020204" pitchFamily="34" charset="0"/>
              <a:cs typeface="Arial" panose="020B0604020202020204" pitchFamily="34" charset="0"/>
            </a:endParaRPr>
          </a:p>
          <a:p>
            <a:pPr marL="400050" lvl="1" indent="0">
              <a:buNone/>
            </a:pPr>
            <a:endParaRPr lang="en-US" dirty="0">
              <a:latin typeface="Arial" panose="020B0604020202020204" pitchFamily="34" charset="0"/>
              <a:cs typeface="Arial" panose="020B0604020202020204" pitchFamily="34" charset="0"/>
            </a:endParaRPr>
          </a:p>
          <a:p>
            <a:pPr marL="0" indent="0">
              <a:buNone/>
            </a:pPr>
            <a:endParaRPr lang="en-US" sz="2400" dirty="0"/>
          </a:p>
        </p:txBody>
      </p:sp>
      <p:pic>
        <p:nvPicPr>
          <p:cNvPr id="5" name="Picture 4">
            <a:extLst>
              <a:ext uri="{FF2B5EF4-FFF2-40B4-BE49-F238E27FC236}">
                <a16:creationId xmlns:a16="http://schemas.microsoft.com/office/drawing/2014/main" id="{8F305CD9-5778-47C8-B5A5-991044C42620}"/>
              </a:ext>
            </a:extLst>
          </p:cNvPr>
          <p:cNvPicPr>
            <a:picLocks noChangeAspect="1"/>
          </p:cNvPicPr>
          <p:nvPr/>
        </p:nvPicPr>
        <p:blipFill rotWithShape="1">
          <a:blip r:embed="rId4">
            <a:extLst>
              <a:ext uri="{28A0092B-C50C-407E-A947-70E740481C1C}">
                <a14:useLocalDpi xmlns:a14="http://schemas.microsoft.com/office/drawing/2010/main" val="0"/>
              </a:ext>
            </a:extLst>
          </a:blip>
          <a:srcRect l="27064" r="15636"/>
          <a:stretch/>
        </p:blipFill>
        <p:spPr>
          <a:xfrm>
            <a:off x="6689840" y="838200"/>
            <a:ext cx="4740159" cy="4330205"/>
          </a:xfrm>
          <a:prstGeom prst="ellipse">
            <a:avLst/>
          </a:prstGeom>
        </p:spPr>
      </p:pic>
      <p:sp>
        <p:nvSpPr>
          <p:cNvPr id="6" name="TextBox 5">
            <a:extLst>
              <a:ext uri="{FF2B5EF4-FFF2-40B4-BE49-F238E27FC236}">
                <a16:creationId xmlns:a16="http://schemas.microsoft.com/office/drawing/2014/main" id="{9B6E454B-7AE8-4BF6-86E9-AB926DBF92BE}"/>
              </a:ext>
            </a:extLst>
          </p:cNvPr>
          <p:cNvSpPr txBox="1"/>
          <p:nvPr/>
        </p:nvSpPr>
        <p:spPr>
          <a:xfrm>
            <a:off x="7410516" y="6019800"/>
            <a:ext cx="4019483" cy="369332"/>
          </a:xfrm>
          <a:prstGeom prst="rect">
            <a:avLst/>
          </a:prstGeom>
          <a:noFill/>
        </p:spPr>
        <p:txBody>
          <a:bodyPr wrap="square" rtlCol="0">
            <a:spAutoFit/>
          </a:bodyPr>
          <a:lstStyle/>
          <a:p>
            <a:pPr algn="ctr"/>
            <a:r>
              <a:rPr lang="en-US" dirty="0">
                <a:solidFill>
                  <a:schemeClr val="bg1"/>
                </a:solidFill>
              </a:rPr>
              <a:t>Photo: Atlanta Speech Therapy</a:t>
            </a:r>
          </a:p>
        </p:txBody>
      </p:sp>
      <p:pic>
        <p:nvPicPr>
          <p:cNvPr id="7" name="Picture 6" descr="A close up of a sign&#10;&#10;Description generated with high confidence">
            <a:extLst>
              <a:ext uri="{FF2B5EF4-FFF2-40B4-BE49-F238E27FC236}">
                <a16:creationId xmlns:a16="http://schemas.microsoft.com/office/drawing/2014/main" id="{F2E67907-303E-4DDB-A67E-583E513A0C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411" y="5980416"/>
            <a:ext cx="1587622" cy="708128"/>
          </a:xfrm>
          <a:prstGeom prst="rect">
            <a:avLst/>
          </a:prstGeom>
        </p:spPr>
      </p:pic>
    </p:spTree>
    <p:extLst>
      <p:ext uri="{BB962C8B-B14F-4D97-AF65-F5344CB8AC3E}">
        <p14:creationId xmlns:p14="http://schemas.microsoft.com/office/powerpoint/2010/main" val="2592627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4C30F-16F8-4190-8AF8-43D3DEEEB6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33B1267-1D4D-4597-A2AC-8F57307817CE}"/>
              </a:ext>
            </a:extLst>
          </p:cNvPr>
          <p:cNvSpPr>
            <a:spLocks noGrp="1"/>
          </p:cNvSpPr>
          <p:nvPr>
            <p:ph idx="1"/>
          </p:nvPr>
        </p:nvSpPr>
        <p:spPr/>
        <p:txBody>
          <a:bodyPr/>
          <a:lstStyle/>
          <a:p>
            <a:r>
              <a:rPr lang="en-US" dirty="0"/>
              <a:t>We thank Speaker Welch, Representative Hernandez, Representative Tarver, Representative LaShawn Ford and Representative Collins for adding today’s hearing to focus on Cook County and Chicago’s West Side communities. </a:t>
            </a:r>
          </a:p>
          <a:p>
            <a:r>
              <a:rPr lang="en-US" dirty="0"/>
              <a:t>We appreciate your taking the time from your extremely busy schedules to listen to our concerns.  </a:t>
            </a:r>
          </a:p>
          <a:p>
            <a:r>
              <a:rPr lang="en-US" dirty="0"/>
              <a:t>We also want to let you know that we appreciate your staff’s outreach efforts to ensure that as many people who wanted the opportunity to voice their concerns could do so. </a:t>
            </a:r>
          </a:p>
        </p:txBody>
      </p:sp>
    </p:spTree>
    <p:extLst>
      <p:ext uri="{BB962C8B-B14F-4D97-AF65-F5344CB8AC3E}">
        <p14:creationId xmlns:p14="http://schemas.microsoft.com/office/powerpoint/2010/main" val="1311681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65C6-7AD3-4FDB-AC13-1A98A6165E03}"/>
              </a:ext>
            </a:extLst>
          </p:cNvPr>
          <p:cNvSpPr>
            <a:spLocks noGrp="1"/>
          </p:cNvSpPr>
          <p:nvPr>
            <p:ph type="title"/>
          </p:nvPr>
        </p:nvSpPr>
        <p:spPr/>
        <p:txBody>
          <a:bodyPr/>
          <a:lstStyle/>
          <a:p>
            <a:r>
              <a:rPr lang="en-US" dirty="0"/>
              <a:t>South Side Hearings </a:t>
            </a:r>
          </a:p>
        </p:txBody>
      </p:sp>
      <p:sp>
        <p:nvSpPr>
          <p:cNvPr id="3" name="Content Placeholder 2">
            <a:extLst>
              <a:ext uri="{FF2B5EF4-FFF2-40B4-BE49-F238E27FC236}">
                <a16:creationId xmlns:a16="http://schemas.microsoft.com/office/drawing/2014/main" id="{7AD21DB8-A5EF-4BDA-B77C-B71489CA5A07}"/>
              </a:ext>
            </a:extLst>
          </p:cNvPr>
          <p:cNvSpPr>
            <a:spLocks noGrp="1"/>
          </p:cNvSpPr>
          <p:nvPr>
            <p:ph idx="1"/>
          </p:nvPr>
        </p:nvSpPr>
        <p:spPr>
          <a:xfrm>
            <a:off x="838200" y="1612537"/>
            <a:ext cx="10515600" cy="4351338"/>
          </a:xfrm>
        </p:spPr>
        <p:txBody>
          <a:bodyPr>
            <a:normAutofit/>
          </a:bodyPr>
          <a:lstStyle/>
          <a:p>
            <a:r>
              <a:rPr lang="en-US" dirty="0"/>
              <a:t>We thank you for honoring our request to hold a hearing focusing on Chicago’s West Side and Western Suburbs.</a:t>
            </a:r>
          </a:p>
          <a:p>
            <a:r>
              <a:rPr lang="en-US" dirty="0"/>
              <a:t>We respectfully request that you also host at least one redistricting hearing for Black communities on Chicago’s South Side to ensure that they have an opportunity to provide input into the drawing of their district boundaries.</a:t>
            </a:r>
          </a:p>
          <a:p>
            <a:r>
              <a:rPr lang="en-US" dirty="0"/>
              <a:t>Given our declining population and prison gerrymandering, Blacks could be more negatively impacted than any ethnic group in the City, we think it important that those most impacted have an opportunity to weigh in.</a:t>
            </a:r>
          </a:p>
        </p:txBody>
      </p:sp>
    </p:spTree>
    <p:extLst>
      <p:ext uri="{BB962C8B-B14F-4D97-AF65-F5344CB8AC3E}">
        <p14:creationId xmlns:p14="http://schemas.microsoft.com/office/powerpoint/2010/main" val="1673699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ocation within the city of Chicago">
            <a:extLst>
              <a:ext uri="{FF2B5EF4-FFF2-40B4-BE49-F238E27FC236}">
                <a16:creationId xmlns:a16="http://schemas.microsoft.com/office/drawing/2014/main" id="{8C075B55-FD96-4038-AFF6-C95D5D1CEA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334" y="1574959"/>
            <a:ext cx="3339215" cy="40738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John Greenfield on Twitter: &quot;For my upcoming #IconicCHIRestaurants map,  what are the most iconic (longstanding), non-expensive restaurants in community  area #29, North Lawndale? The map will include two eateries per community  area,">
            <a:extLst>
              <a:ext uri="{FF2B5EF4-FFF2-40B4-BE49-F238E27FC236}">
                <a16:creationId xmlns:a16="http://schemas.microsoft.com/office/drawing/2014/main" id="{41ED3DB9-0951-4359-9B4B-1DEA45A32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1" b="15471"/>
          <a:stretch/>
        </p:blipFill>
        <p:spPr bwMode="auto">
          <a:xfrm>
            <a:off x="4181076" y="1402080"/>
            <a:ext cx="7858523"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750BD1-5459-4FE7-A906-DECC77DD7E86}"/>
              </a:ext>
            </a:extLst>
          </p:cNvPr>
          <p:cNvSpPr txBox="1"/>
          <p:nvPr/>
        </p:nvSpPr>
        <p:spPr>
          <a:xfrm>
            <a:off x="822960" y="106680"/>
            <a:ext cx="1106424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North Lawndale Community</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74642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2EF72-56BC-4A48-84CF-2223E21190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85EAE5-2495-4B49-9C2A-62B7CC064DF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A85A565-8E8D-480F-9CFC-2AB303FBA3B9}"/>
              </a:ext>
            </a:extLst>
          </p:cNvPr>
          <p:cNvPicPr/>
          <p:nvPr/>
        </p:nvPicPr>
        <p:blipFill rotWithShape="1">
          <a:blip r:embed="rId2"/>
          <a:srcRect l="22272" t="22438" r="17921"/>
          <a:stretch/>
        </p:blipFill>
        <p:spPr bwMode="auto">
          <a:xfrm>
            <a:off x="1393470" y="365125"/>
            <a:ext cx="9405060" cy="5918548"/>
          </a:xfrm>
          <a:prstGeom prst="rect">
            <a:avLst/>
          </a:prstGeom>
          <a:ln>
            <a:solidFill>
              <a:schemeClr val="tx2"/>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4792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04D9B-BCAC-41FF-A3FA-C1FF53FB448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a:solidFill>
                  <a:schemeClr val="bg1"/>
                </a:solidFill>
                <a:latin typeface="+mj-lt"/>
                <a:ea typeface="+mj-ea"/>
                <a:cs typeface="+mj-cs"/>
              </a:rPr>
              <a:t>Illinois Senate District 5 Demographics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00AB71D-2FB6-457F-982D-CC80C06D0A76}"/>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14131" y="2427541"/>
            <a:ext cx="10508639" cy="3997637"/>
          </a:xfrm>
          <a:prstGeom prst="rect">
            <a:avLst/>
          </a:prstGeom>
          <a:noFill/>
        </p:spPr>
      </p:pic>
      <p:sp>
        <p:nvSpPr>
          <p:cNvPr id="5" name="TextBox 4">
            <a:extLst>
              <a:ext uri="{FF2B5EF4-FFF2-40B4-BE49-F238E27FC236}">
                <a16:creationId xmlns:a16="http://schemas.microsoft.com/office/drawing/2014/main" id="{9C8548F5-D13C-4374-8A15-0510C31F20EB}"/>
              </a:ext>
            </a:extLst>
          </p:cNvPr>
          <p:cNvSpPr txBox="1"/>
          <p:nvPr/>
        </p:nvSpPr>
        <p:spPr>
          <a:xfrm>
            <a:off x="7467600" y="6489404"/>
            <a:ext cx="3855170" cy="368596"/>
          </a:xfrm>
          <a:prstGeom prst="rect">
            <a:avLst/>
          </a:prstGeom>
          <a:noFill/>
        </p:spPr>
        <p:txBody>
          <a:bodyPr wrap="square" rtlCol="0">
            <a:spAutoFit/>
          </a:bodyPr>
          <a:lstStyle/>
          <a:p>
            <a:pPr algn="r"/>
            <a:r>
              <a:rPr lang="en-US" dirty="0"/>
              <a:t>Source:  Census.gov</a:t>
            </a:r>
          </a:p>
        </p:txBody>
      </p:sp>
    </p:spTree>
    <p:extLst>
      <p:ext uri="{BB962C8B-B14F-4D97-AF65-F5344CB8AC3E}">
        <p14:creationId xmlns:p14="http://schemas.microsoft.com/office/powerpoint/2010/main" val="17523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04D9B-BCAC-41FF-A3FA-C1FF53FB4485}"/>
              </a:ext>
            </a:extLst>
          </p:cNvPr>
          <p:cNvSpPr>
            <a:spLocks noGrp="1"/>
          </p:cNvSpPr>
          <p:nvPr>
            <p:ph type="title"/>
          </p:nvPr>
        </p:nvSpPr>
        <p:spPr>
          <a:xfrm>
            <a:off x="526073" y="489439"/>
            <a:ext cx="11139854" cy="930447"/>
          </a:xfrm>
        </p:spPr>
        <p:txBody>
          <a:bodyPr vert="horz" lIns="91440" tIns="45720" rIns="91440" bIns="45720" rtlCol="0" anchor="b">
            <a:normAutofit fontScale="90000"/>
          </a:bodyPr>
          <a:lstStyle/>
          <a:p>
            <a:pPr algn="ctr"/>
            <a:r>
              <a:rPr lang="en-US" sz="5400" kern="1200" dirty="0">
                <a:solidFill>
                  <a:schemeClr val="bg1"/>
                </a:solidFill>
                <a:latin typeface="+mj-lt"/>
                <a:ea typeface="+mj-ea"/>
                <a:cs typeface="+mj-cs"/>
              </a:rPr>
              <a:t>Illinois Legislative District 9 Demographics</a:t>
            </a:r>
          </a:p>
        </p:txBody>
      </p:sp>
      <p:cxnSp>
        <p:nvCxnSpPr>
          <p:cNvPr id="13" name="Straight Connector 12">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68455FB5-B23B-41FA-AC62-7EE1674AD357}"/>
              </a:ext>
            </a:extLst>
          </p:cNvPr>
          <p:cNvSpPr>
            <a:spLocks noGrp="1"/>
          </p:cNvSpPr>
          <p:nvPr>
            <p:ph idx="1"/>
          </p:nvPr>
        </p:nvSpPr>
        <p:spPr/>
        <p:txBody>
          <a:bodyPr/>
          <a:lstStyle/>
          <a:p>
            <a:endParaRPr lang="en-US"/>
          </a:p>
        </p:txBody>
      </p:sp>
      <p:pic>
        <p:nvPicPr>
          <p:cNvPr id="10" name="Content Placeholder 9">
            <a:extLst>
              <a:ext uri="{FF2B5EF4-FFF2-40B4-BE49-F238E27FC236}">
                <a16:creationId xmlns:a16="http://schemas.microsoft.com/office/drawing/2014/main" id="{F7F0AD84-0A76-4EA3-B07F-0D55ED953F98}"/>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814131" y="2427541"/>
            <a:ext cx="10508639" cy="3997637"/>
          </a:xfrm>
          <a:prstGeom prst="rect">
            <a:avLst/>
          </a:prstGeom>
          <a:noFill/>
        </p:spPr>
      </p:pic>
      <p:sp>
        <p:nvSpPr>
          <p:cNvPr id="12" name="TextBox 11">
            <a:extLst>
              <a:ext uri="{FF2B5EF4-FFF2-40B4-BE49-F238E27FC236}">
                <a16:creationId xmlns:a16="http://schemas.microsoft.com/office/drawing/2014/main" id="{2B1E28FA-21EE-408F-A27F-23E08B9024F7}"/>
              </a:ext>
            </a:extLst>
          </p:cNvPr>
          <p:cNvSpPr txBox="1"/>
          <p:nvPr/>
        </p:nvSpPr>
        <p:spPr>
          <a:xfrm>
            <a:off x="7467600" y="6489404"/>
            <a:ext cx="3855170" cy="368596"/>
          </a:xfrm>
          <a:prstGeom prst="rect">
            <a:avLst/>
          </a:prstGeom>
          <a:noFill/>
        </p:spPr>
        <p:txBody>
          <a:bodyPr wrap="square" rtlCol="0">
            <a:spAutoFit/>
          </a:bodyPr>
          <a:lstStyle/>
          <a:p>
            <a:pPr algn="r"/>
            <a:r>
              <a:rPr lang="en-US" dirty="0"/>
              <a:t>Source:  Census.gov</a:t>
            </a:r>
          </a:p>
        </p:txBody>
      </p:sp>
    </p:spTree>
    <p:extLst>
      <p:ext uri="{BB962C8B-B14F-4D97-AF65-F5344CB8AC3E}">
        <p14:creationId xmlns:p14="http://schemas.microsoft.com/office/powerpoint/2010/main" val="4175173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6" name="Straight Connector 3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Rectangle 3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A04D9B-BCAC-41FF-A3FA-C1FF53FB4485}"/>
              </a:ext>
            </a:extLst>
          </p:cNvPr>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000" kern="1200">
                <a:solidFill>
                  <a:schemeClr val="bg1"/>
                </a:solidFill>
                <a:latin typeface="+mj-lt"/>
                <a:ea typeface="+mj-ea"/>
                <a:cs typeface="+mj-cs"/>
              </a:rPr>
              <a:t>Illinois Legislative District 10 Demographics</a:t>
            </a:r>
          </a:p>
        </p:txBody>
      </p:sp>
      <p:cxnSp>
        <p:nvCxnSpPr>
          <p:cNvPr id="35" name="Straight Connector 3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7" name="Content Placeholder 16">
            <a:extLst>
              <a:ext uri="{FF2B5EF4-FFF2-40B4-BE49-F238E27FC236}">
                <a16:creationId xmlns:a16="http://schemas.microsoft.com/office/drawing/2014/main" id="{95E8502D-8783-467A-BAEC-C9DF6AB3BFF0}"/>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814131" y="2427541"/>
            <a:ext cx="10508639" cy="3997637"/>
          </a:xfrm>
          <a:prstGeom prst="rect">
            <a:avLst/>
          </a:prstGeom>
          <a:noFill/>
        </p:spPr>
      </p:pic>
      <p:sp>
        <p:nvSpPr>
          <p:cNvPr id="25" name="TextBox 24">
            <a:extLst>
              <a:ext uri="{FF2B5EF4-FFF2-40B4-BE49-F238E27FC236}">
                <a16:creationId xmlns:a16="http://schemas.microsoft.com/office/drawing/2014/main" id="{3DF070EA-2D2D-4EDD-A85A-3257E7768D9B}"/>
              </a:ext>
            </a:extLst>
          </p:cNvPr>
          <p:cNvSpPr txBox="1"/>
          <p:nvPr/>
        </p:nvSpPr>
        <p:spPr>
          <a:xfrm>
            <a:off x="7467600" y="6489404"/>
            <a:ext cx="3855170" cy="368596"/>
          </a:xfrm>
          <a:prstGeom prst="rect">
            <a:avLst/>
          </a:prstGeom>
          <a:noFill/>
        </p:spPr>
        <p:txBody>
          <a:bodyPr wrap="square" rtlCol="0">
            <a:spAutoFit/>
          </a:bodyPr>
          <a:lstStyle/>
          <a:p>
            <a:pPr algn="r"/>
            <a:r>
              <a:rPr lang="en-US" dirty="0"/>
              <a:t>Source:  Census.gov</a:t>
            </a:r>
          </a:p>
        </p:txBody>
      </p:sp>
    </p:spTree>
    <p:extLst>
      <p:ext uri="{BB962C8B-B14F-4D97-AF65-F5344CB8AC3E}">
        <p14:creationId xmlns:p14="http://schemas.microsoft.com/office/powerpoint/2010/main" val="5772678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D5D6D">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F31E8E-1BB3-4305-BD03-D4AD4C3C751B}"/>
              </a:ext>
            </a:extLst>
          </p:cNvPr>
          <p:cNvSpPr>
            <a:spLocks noGrp="1"/>
          </p:cNvSpPr>
          <p:nvPr>
            <p:ph type="title"/>
          </p:nvPr>
        </p:nvSpPr>
        <p:spPr>
          <a:xfrm>
            <a:off x="524256" y="491260"/>
            <a:ext cx="6594189" cy="1625210"/>
          </a:xfrm>
        </p:spPr>
        <p:txBody>
          <a:bodyPr>
            <a:normAutofit/>
          </a:bodyPr>
          <a:lstStyle/>
          <a:p>
            <a:r>
              <a:rPr lang="en-US">
                <a:solidFill>
                  <a:srgbClr val="FFFFFF"/>
                </a:solidFill>
              </a:rPr>
              <a:t>What Do the Data Suggest?</a:t>
            </a:r>
          </a:p>
        </p:txBody>
      </p:sp>
      <p:pic>
        <p:nvPicPr>
          <p:cNvPr id="6" name="Picture 5">
            <a:extLst>
              <a:ext uri="{FF2B5EF4-FFF2-40B4-BE49-F238E27FC236}">
                <a16:creationId xmlns:a16="http://schemas.microsoft.com/office/drawing/2014/main" id="{F93E2E20-B06A-439B-8854-00A7E580F99D}"/>
              </a:ext>
            </a:extLst>
          </p:cNvPr>
          <p:cNvPicPr>
            <a:picLocks noChangeAspect="1"/>
          </p:cNvPicPr>
          <p:nvPr/>
        </p:nvPicPr>
        <p:blipFill rotWithShape="1">
          <a:blip r:embed="rId2"/>
          <a:srcRect t="1679" r="1" b="1976"/>
          <a:stretch/>
        </p:blipFill>
        <p:spPr>
          <a:xfrm>
            <a:off x="327547" y="2454903"/>
            <a:ext cx="7058306" cy="4080254"/>
          </a:xfrm>
          <a:prstGeom prst="rect">
            <a:avLst/>
          </a:prstGeom>
        </p:spPr>
      </p:pic>
      <p:sp>
        <p:nvSpPr>
          <p:cNvPr id="17" name="Rectangle 1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7C49C51-140A-4264-8D11-2A273E23E914}"/>
              </a:ext>
            </a:extLst>
          </p:cNvPr>
          <p:cNvGraphicFramePr>
            <a:graphicFrameLocks noGrp="1"/>
          </p:cNvGraphicFramePr>
          <p:nvPr>
            <p:ph idx="1"/>
            <p:extLst>
              <p:ext uri="{D42A27DB-BD31-4B8C-83A1-F6EECF244321}">
                <p14:modId xmlns:p14="http://schemas.microsoft.com/office/powerpoint/2010/main" val="1606467721"/>
              </p:ext>
            </p:extLst>
          </p:nvPr>
        </p:nvGraphicFramePr>
        <p:xfrm>
          <a:off x="8029319" y="917725"/>
          <a:ext cx="3424739" cy="4852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Icon&#10;&#10;Description automatically generated">
            <a:extLst>
              <a:ext uri="{FF2B5EF4-FFF2-40B4-BE49-F238E27FC236}">
                <a16:creationId xmlns:a16="http://schemas.microsoft.com/office/drawing/2014/main" id="{605B2431-26B9-4F74-9153-704C3757E7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1732" y="5549353"/>
            <a:ext cx="2207023" cy="985804"/>
          </a:xfrm>
          <a:prstGeom prst="rect">
            <a:avLst/>
          </a:prstGeom>
        </p:spPr>
      </p:pic>
    </p:spTree>
    <p:extLst>
      <p:ext uri="{BB962C8B-B14F-4D97-AF65-F5344CB8AC3E}">
        <p14:creationId xmlns:p14="http://schemas.microsoft.com/office/powerpoint/2010/main" val="2587410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931</Words>
  <Application>Microsoft Office PowerPoint</Application>
  <PresentationFormat>Widescreen</PresentationFormat>
  <Paragraphs>81</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Presentation to the Illinois House Redistricting Committee</vt:lpstr>
      <vt:lpstr>PowerPoint Presentation</vt:lpstr>
      <vt:lpstr>South Side Hearings </vt:lpstr>
      <vt:lpstr>PowerPoint Presentation</vt:lpstr>
      <vt:lpstr>PowerPoint Presentation</vt:lpstr>
      <vt:lpstr>Illinois Senate District 5 Demographics</vt:lpstr>
      <vt:lpstr>Illinois Legislative District 9 Demographics</vt:lpstr>
      <vt:lpstr>Illinois Legislative District 10 Demographics</vt:lpstr>
      <vt:lpstr>What Do the Data Suggest?</vt:lpstr>
      <vt:lpstr>What Are the Implications?</vt:lpstr>
      <vt:lpstr>Prison Gerrymandering is Hurting Cook County, Especially The Black Community</vt:lpstr>
      <vt:lpstr>Prison Gerrymandering is Hurting Cook County, Especially The Black Community</vt:lpstr>
      <vt:lpstr>Prison Gerrymandering is Hurting Cook County, Especially The Black Community</vt:lpstr>
      <vt:lpstr>Districts Where At Least 2% of the Population is Incarcerated</vt:lpstr>
      <vt:lpstr>Zip Codes With The Highest Number of Returning Prisoners </vt:lpstr>
      <vt:lpstr>The Ask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Valerie F. Leonard</dc:creator>
  <cp:lastModifiedBy>Valerie F. Leonard</cp:lastModifiedBy>
  <cp:revision>29</cp:revision>
  <dcterms:created xsi:type="dcterms:W3CDTF">2021-03-30T17:53:08Z</dcterms:created>
  <dcterms:modified xsi:type="dcterms:W3CDTF">2021-04-17T21:36:02Z</dcterms:modified>
</cp:coreProperties>
</file>